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2" r:id="rId9"/>
    <p:sldId id="263" r:id="rId10"/>
    <p:sldId id="278" r:id="rId11"/>
    <p:sldId id="264" r:id="rId12"/>
    <p:sldId id="265" r:id="rId13"/>
    <p:sldId id="268" r:id="rId14"/>
    <p:sldId id="266" r:id="rId15"/>
    <p:sldId id="267" r:id="rId16"/>
    <p:sldId id="269" r:id="rId17"/>
    <p:sldId id="276" r:id="rId18"/>
    <p:sldId id="270" r:id="rId19"/>
    <p:sldId id="271" r:id="rId20"/>
    <p:sldId id="280" r:id="rId21"/>
    <p:sldId id="291" r:id="rId22"/>
    <p:sldId id="282" r:id="rId23"/>
    <p:sldId id="292" r:id="rId24"/>
    <p:sldId id="293" r:id="rId25"/>
    <p:sldId id="294" r:id="rId26"/>
    <p:sldId id="295" r:id="rId27"/>
    <p:sldId id="296" r:id="rId28"/>
    <p:sldId id="297" r:id="rId29"/>
    <p:sldId id="298" r:id="rId30"/>
    <p:sldId id="288" r:id="rId31"/>
    <p:sldId id="300" r:id="rId32"/>
    <p:sldId id="290" r:id="rId33"/>
    <p:sldId id="272" r:id="rId34"/>
    <p:sldId id="273" r:id="rId35"/>
    <p:sldId id="274" r:id="rId36"/>
    <p:sldId id="275" r:id="rId37"/>
  </p:sldIdLst>
  <p:sldSz cx="14630400" cy="8229600"/>
  <p:notesSz cx="8229600" cy="14630400"/>
  <p:embeddedFontLst>
    <p:embeddedFont>
      <p:font typeface="Consolas" panose="020B0609020204030204" pitchFamily="49" charset="0"/>
      <p:regular r:id="rId40"/>
      <p:bold r:id="rId41"/>
      <p:italic r:id="rId42"/>
      <p:boldItalic r:id="rId43"/>
    </p:embeddedFont>
    <p:embeddedFont>
      <p:font typeface="Gelasio" panose="020B0604020202020204" charset="0"/>
      <p:regular r:id="rId44"/>
    </p:embeddedFont>
    <p:embeddedFont>
      <p:font typeface="Lato" panose="020F0502020204030203" pitchFamily="34" charset="0"/>
      <p:regular r:id="rId45"/>
      <p:bold r:id="rId46"/>
      <p:italic r:id="rId47"/>
      <p:boldItalic r:id="rId48"/>
    </p:embeddedFont>
  </p:embeddedFontLst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0725" autoAdjust="0"/>
  </p:normalViewPr>
  <p:slideViewPr>
    <p:cSldViewPr snapToGrid="0" snapToObjects="1">
      <p:cViewPr>
        <p:scale>
          <a:sx n="66" d="100"/>
          <a:sy n="66" d="100"/>
        </p:scale>
        <p:origin x="792" y="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76" d="100"/>
          <a:sy n="76" d="100"/>
        </p:scale>
        <p:origin x="5688" y="12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2E116C0-165C-3FBD-C854-30E77F7273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8DEB96-4233-94C9-4468-5371EEB50D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DDCB035D-7601-4309-9143-B9FDF6032B86}" type="datetimeFigureOut">
              <a:rPr lang="he-IL" smtClean="0"/>
              <a:t>ח'/שבט/תשפ"ו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2DCB6-5825-FF0C-3598-BF91DE044F9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F29748-DF9C-5B48-0D9D-3155ABC6D7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09ACE375-F87D-4064-80B5-50F224BD31F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611127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svg>
</file>

<file path=ppt/media/image4.png>
</file>

<file path=ppt/media/image5.sv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795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3853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C0DE8-2537-E3BC-F69E-BB077685C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D83602-C889-C5AC-D37E-7FA7C7B5F0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2117E6-3F08-26DD-FD21-1D3189E7B6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CCF41C-B90E-D51A-4D67-3FA1E59A39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238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4F21E-91EF-4FBA-3675-70BD1C30F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EEE021-4C54-255F-62A1-E4695BC257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9BF8B0-8F70-836D-4304-00B1311A08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97EA18-DA32-7A5E-63A5-9F97439466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410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5B972-77E9-37B5-FDED-294345D8B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2D23DC-387D-6B56-E9AF-0851E820DF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3B65BB-417A-6C27-F4D7-F1CBE6FDB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Testing the Fast Fourier Transform (FFT) logic for accurate frequency component detection using controlled input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2CA965-29E9-D9A3-5CF1-8F9F22DB4F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613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2871AF-0C36-D12F-8395-4B8382342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265F6E-0D6A-A34B-0ECB-25C4381297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2E2207-F63A-83A3-87A3-C712F221E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6D87B-55D2-9E41-019E-318116D647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025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A5AD4-41DB-25B2-BB85-BEC5606CF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B97CD4-C6A1-845D-BCD5-72E5850129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C1E625-DD6D-18AA-A48C-E95C1D1242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3659DC-FD2A-FC87-15D7-08E0F8AEAA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2217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27D05E-82F6-0B0A-1CD0-DEAB273A0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9CFEFC-F42B-A2B2-BB2A-BE6EF4CE26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A972D2-12BD-FC9A-A5F0-744A9F6F56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C3A158-41BA-CC0A-94F3-121CDCD4D3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3110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CCF1E-47CB-D7CB-DD6D-BAC3D237C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72C054-21C0-0E81-9E6B-EB8F133931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0DD0CC-CCE0-92DB-95BF-39157EBC66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E5038-37B0-6F2B-B155-221E5A76B4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7873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1D70B5-8DB2-5C64-989C-8302B50DA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F38EE2-4A72-E4DD-F885-A4C00EDF43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E88D7C-EEDC-F6C3-E736-C1BD167830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9420E6-889C-E597-DD41-A8EA96AEF8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30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Verifying the signal's ability to diffract around or penetrate obstacles, determining if direct Line-of-Sight (LOS) is mandatory for effective communication.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F2C3E-ED4A-86E3-BF3E-510835DEB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70C179-7534-0DDB-514C-F11FCCA087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AA2D76-7BF6-81F4-FBD7-50C4775C23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Ensuring the application maintains operational integrity and optimal temperature during prolonged, continuous use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DF59B-4014-F6DE-9EF4-B895578F1E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7118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358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פריסה מותאמת אישי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כותרת 26">
            <a:extLst>
              <a:ext uri="{FF2B5EF4-FFF2-40B4-BE49-F238E27FC236}">
                <a16:creationId xmlns:a16="http://schemas.microsoft.com/office/drawing/2014/main" id="{535B5EEC-6B74-8BEC-BCF4-CCBD15FC59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0773" y="413947"/>
            <a:ext cx="10494470" cy="885375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he-IL" sz="2800" b="1" dirty="0">
                <a:latin typeface="Gelasio" panose="020B0604020202020204" charset="0"/>
              </a:rPr>
              <a:t>תבנית בסיס</a:t>
            </a:r>
            <a:br>
              <a:rPr lang="he-IL" sz="2800" b="1" dirty="0">
                <a:latin typeface="Gelasio" panose="020B0604020202020204" charset="0"/>
              </a:rPr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8193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EDAA5D3-6C94-F852-3D37-002AFF2FCFD4}"/>
              </a:ext>
            </a:extLst>
          </p:cNvPr>
          <p:cNvSpPr txBox="1">
            <a:spLocks/>
          </p:cNvSpPr>
          <p:nvPr userDrawn="1"/>
        </p:nvSpPr>
        <p:spPr>
          <a:xfrm>
            <a:off x="306191" y="7627839"/>
            <a:ext cx="457177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fld id="{1127CD4C-4F1D-4FDB-8D9A-1C7D5DAF324D}" type="slidenum">
              <a:rPr lang="he-IL" smtClean="0"/>
              <a:t>‹#›</a:t>
            </a:fld>
            <a:endParaRPr lang="he-I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27950" y="582471"/>
            <a:ext cx="80927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Ultrasonic Information Transfer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2512457" y="1135337"/>
            <a:ext cx="932378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450"/>
              </a:lnSpc>
            </a:pPr>
            <a:r>
              <a:rPr lang="en-US" sz="3550" dirty="0">
                <a:latin typeface="Gelasio" panose="020B0604020202020204" charset="0"/>
                <a:cs typeface="Gelasio" panose="020B0604020202020204" charset="0"/>
              </a:rPr>
              <a:t>Application for Information Transfer</a:t>
            </a:r>
            <a:br>
              <a:rPr lang="en-US" sz="3550" dirty="0">
                <a:latin typeface="Gelasio" panose="020B0604020202020204" charset="0"/>
                <a:cs typeface="Gelasio" panose="020B0604020202020204" charset="0"/>
              </a:rPr>
            </a:br>
            <a:r>
              <a:rPr lang="en-US" sz="3550" dirty="0">
                <a:latin typeface="Gelasio" panose="020B0604020202020204" charset="0"/>
                <a:cs typeface="Gelasio" panose="020B0604020202020204" charset="0"/>
              </a:rPr>
              <a:t>Using Ultrasound Waves</a:t>
            </a:r>
          </a:p>
        </p:txBody>
      </p:sp>
      <p:sp>
        <p:nvSpPr>
          <p:cNvPr id="4" name="Text 2"/>
          <p:cNvSpPr/>
          <p:nvPr/>
        </p:nvSpPr>
        <p:spPr>
          <a:xfrm>
            <a:off x="793790" y="36058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Presented by: Yoni Grinberg 307868257 &amp; Bar Harush 205713308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801290" y="422386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Supervisor: Dr. Elena Ravve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4546" y="6836657"/>
            <a:ext cx="4139565" cy="97809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93790" y="5348807"/>
            <a:ext cx="63805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Team </a:t>
            </a:r>
            <a:r>
              <a:rPr lang="en-US" sz="175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Code: 26-1-D-7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48570" y="589405"/>
            <a:ext cx="6366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Hardware Equipment: (</a:t>
            </a:r>
            <a:r>
              <a:rPr lang="en-US" sz="4450" b="1" dirty="0" err="1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cnt</a:t>
            </a: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.)</a:t>
            </a:r>
            <a:endParaRPr lang="en-US" sz="4450" b="1" dirty="0"/>
          </a:p>
        </p:txBody>
      </p:sp>
      <p:sp>
        <p:nvSpPr>
          <p:cNvPr id="7" name="Text 5"/>
          <p:cNvSpPr/>
          <p:nvPr/>
        </p:nvSpPr>
        <p:spPr>
          <a:xfrm>
            <a:off x="793789" y="1785491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Testing Environment Tools: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93789" y="227326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Access to standard physical obstacles (examples: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solid barriers and walls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) is necessary to verify the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signal containment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and security properties of ultrasonic waves .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793789" y="307837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Professional audio analysis software is required to verify that bit durations precisely meet the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0.5ms timing requirement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59291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39117" y="590967"/>
            <a:ext cx="81705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Addressing Previous Limitations: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793790" y="212181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300"/>
              </a:lnSpc>
              <a:buNone/>
            </a:pPr>
            <a:r>
              <a:rPr lang="en-US" sz="36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Past Challenges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793790" y="277391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Lack of Network Protocol: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Limited to one-to-one connections, unable to handle multiple devices simultaneously. Collisions occurred with three or more devices.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93790" y="4304824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Single Platform Restriction: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Exclusively Android, limiting real-world application with heterogeneous devices (Android and IOS).</a:t>
            </a:r>
            <a:endParaRPr lang="en-US" sz="24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150150"/>
            <a:ext cx="6244709" cy="250567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93790" y="581298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300"/>
              </a:lnSpc>
              <a:buNone/>
            </a:pPr>
            <a:r>
              <a:rPr lang="en-US" sz="36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Improvements</a:t>
            </a:r>
            <a:endParaRPr lang="en-US" sz="3600" dirty="0"/>
          </a:p>
        </p:txBody>
      </p:sp>
      <p:sp>
        <p:nvSpPr>
          <p:cNvPr id="8" name="Text 5"/>
          <p:cNvSpPr/>
          <p:nvPr/>
        </p:nvSpPr>
        <p:spPr>
          <a:xfrm>
            <a:off x="793790" y="65784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Many-to-Many Communication: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Introducing CSMA/CA for sophisticated channel arbitration.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93790" y="70206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Cross-Platform Compatibility: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Ensuring seamless operation between Android and IOS.</a:t>
            </a:r>
            <a:endParaRPr lang="en-US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9518" y="247232"/>
            <a:ext cx="6220420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rtl="0">
              <a:spcAft>
                <a:spcPts val="600"/>
              </a:spcAft>
            </a:pPr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  <a:t>Our Approach – </a:t>
            </a:r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Frequency-Shift Keying </a:t>
            </a:r>
            <a:b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</a:br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Algorithm</a:t>
            </a:r>
            <a:endParaRPr lang="en-US" sz="445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hape 2"/>
          <p:cNvSpPr/>
          <p:nvPr/>
        </p:nvSpPr>
        <p:spPr>
          <a:xfrm>
            <a:off x="909518" y="1671460"/>
            <a:ext cx="12811363" cy="63109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pPr algn="l" rtl="0"/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1112282" y="1481376"/>
            <a:ext cx="4256127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Protocol Overview &amp; Parameters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112282" y="1919764"/>
            <a:ext cx="5996345" cy="972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 utilize a multi-layered acoustic communication protocol designed for secure, many-to-many data transfer in non-RF environments.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1112282" y="2953464"/>
            <a:ext cx="5996345" cy="972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Physical Layer: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Frequency-Shift Keying (FSK) modulation utilizing high-frequency carrier waves (18–20 kHz) to ensure inaudibility.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112282" y="3987165"/>
            <a:ext cx="5996345" cy="972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Link Layer: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 decentralized CSMA/CA arbitration mechanism with an RTS/CTS handshake to mitigate the Hidden Node Problem.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1112282" y="5020866"/>
            <a:ext cx="599634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Protocol Inputs:</a:t>
            </a:r>
          </a:p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endParaRPr lang="en-US" sz="1550" b="1" dirty="0">
              <a:solidFill>
                <a:srgbClr val="27252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endParaRPr lang="en-US" sz="1550" b="1" dirty="0">
              <a:solidFill>
                <a:srgbClr val="27252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endParaRPr lang="en-US" sz="1550" b="1" dirty="0">
              <a:solidFill>
                <a:srgbClr val="27252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endParaRPr lang="en-US" sz="1550" b="1" dirty="0">
              <a:solidFill>
                <a:srgbClr val="27252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1112282" y="5744493"/>
            <a:ext cx="599634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550" b="1" dirty="0" err="1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UserID</a:t>
            </a: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/Payload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— 40-bit unique sender identifier.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1112281" y="5383089"/>
            <a:ext cx="599634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Starting and Separating Character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— 8-bit.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1112282" y="6176010"/>
            <a:ext cx="599634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550" b="1" dirty="0" err="1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CheckSum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— 8-bit.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1112282" y="6561058"/>
            <a:ext cx="599634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Protocol Output: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1112282" y="6946106"/>
            <a:ext cx="5996345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Modulated Waveform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— FSK-encoded ultrasonic audio stream.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521773" y="1481376"/>
            <a:ext cx="599634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Algorithm (pseudo code)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521773" y="1927265"/>
            <a:ext cx="5996345" cy="2270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Function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TransmitSignal(bitStream)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:</a:t>
            </a:r>
            <a:endParaRPr lang="en-US" sz="1550" dirty="0"/>
          </a:p>
          <a:p>
            <a:pPr marL="0" indent="0" algn="l" rt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track = InitAudioTrack(SAMPLE_RATE)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 each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bit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bitStream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: </a:t>
            </a:r>
            <a:endParaRPr lang="en-US" sz="1550" dirty="0"/>
          </a:p>
          <a:p>
            <a:pPr marL="0" indent="0" algn="l" rt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</a:t>
            </a: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if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bit == 0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endParaRPr lang="en-US" sz="1550" dirty="0"/>
          </a:p>
          <a:p>
            <a:pPr marL="0" indent="0" algn="l" rt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</a:t>
            </a: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then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targetFreq = 18000 H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Z</a:t>
            </a:r>
            <a:endParaRPr lang="en-US" sz="1550" dirty="0"/>
          </a:p>
          <a:p>
            <a:pPr marL="0" indent="0" algn="l" rt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</a:t>
            </a: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else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targetFreq = 20000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</a:t>
            </a:r>
            <a:endParaRPr lang="he-IL" sz="1550" dirty="0">
              <a:solidFill>
                <a:srgbClr val="27252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l" rtl="0">
              <a:lnSpc>
                <a:spcPts val="2550"/>
              </a:lnSpc>
              <a:buNone/>
            </a:pPr>
            <a:r>
              <a:rPr lang="he-IL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</a:t>
            </a: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end if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7521773" y="4319111"/>
            <a:ext cx="5996345" cy="16216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</a:t>
            </a:r>
            <a: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buffer = GenerateSineWave(targetFreq, phase)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        </a:t>
            </a:r>
            <a: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ApplyAmplitudeRamp(buffer)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endParaRPr lang="en-US" sz="1550" dirty="0"/>
          </a:p>
          <a:p>
            <a:pPr marL="0" indent="0" algn="l" rt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track.write(buffer)</a:t>
            </a:r>
            <a:b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end for</a:t>
            </a: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1550" dirty="0" err="1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track.stop</a:t>
            </a:r>
            <a: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  <a:br>
              <a:rPr lang="en-US" sz="155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End Function</a:t>
            </a:r>
            <a:endParaRPr lang="en-US" sz="1550" dirty="0"/>
          </a:p>
        </p:txBody>
      </p:sp>
      <p:sp>
        <p:nvSpPr>
          <p:cNvPr id="3" name="Text 8">
            <a:extLst>
              <a:ext uri="{FF2B5EF4-FFF2-40B4-BE49-F238E27FC236}">
                <a16:creationId xmlns:a16="http://schemas.microsoft.com/office/drawing/2014/main" id="{7C25F86C-1859-E64E-CA3C-D1E9448E3401}"/>
              </a:ext>
            </a:extLst>
          </p:cNvPr>
          <p:cNvSpPr/>
          <p:nvPr/>
        </p:nvSpPr>
        <p:spPr>
          <a:xfrm>
            <a:off x="1311234" y="5790962"/>
            <a:ext cx="599634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lvl="1" algn="l" rtl="0">
              <a:lnSpc>
                <a:spcPts val="2550"/>
              </a:lnSpc>
              <a:buSzPct val="100000"/>
            </a:pPr>
            <a:endParaRPr lang="en-US" sz="15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1420" y="411993"/>
            <a:ext cx="97128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anose="020B0604020202020204" charset="0"/>
                <a:ea typeface="Gelasio" pitchFamily="34" charset="-122"/>
                <a:cs typeface="Gelasio" panose="020B0604020202020204" charset="0"/>
              </a:rPr>
              <a:t>Implementation: Data Encoding – </a:t>
            </a:r>
            <a:br>
              <a:rPr lang="en-US" sz="4450" b="1" dirty="0">
                <a:solidFill>
                  <a:srgbClr val="312F2B"/>
                </a:solidFill>
                <a:latin typeface="Gelasio" panose="020B0604020202020204" charset="0"/>
                <a:ea typeface="Gelasio" pitchFamily="34" charset="-122"/>
                <a:cs typeface="Gelasio" panose="020B0604020202020204" charset="0"/>
              </a:rPr>
            </a:br>
            <a:r>
              <a:rPr lang="en-US" sz="4450" b="1" dirty="0">
                <a:solidFill>
                  <a:srgbClr val="312F2B"/>
                </a:solidFill>
                <a:latin typeface="Gelasio" panose="020B0604020202020204" charset="0"/>
                <a:ea typeface="Gelasio" pitchFamily="34" charset="-122"/>
                <a:cs typeface="Gelasio" panose="020B0604020202020204" charset="0"/>
              </a:rPr>
              <a:t>Frequency-Shift Keying </a:t>
            </a:r>
            <a:endParaRPr lang="en-US" sz="4450" b="1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870327"/>
            <a:ext cx="451663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89" y="238896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application uses FSK to encode binary data onto ultrasonic sound waves. This digital modulation technique changes the frequency of a carrier signal to transmit information.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93789" y="33699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Binary FSK (BFSK):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Carrier shifts between two </a:t>
            </a:r>
            <a:b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</a:b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discrete frequencies for binary (0s and 1s) information.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93789" y="42015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Frequency Selection: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18 kHz for '0' and 20 kHz for '1', inaudible to humans.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793789" y="46437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Bit Duration: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Optimal 0.5 milliseconds per bit, allowing for signal stability and receiver sampling.</a:t>
            </a:r>
            <a:endParaRPr lang="en-US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93200" y="882015"/>
            <a:ext cx="4365069" cy="545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4250"/>
              </a:lnSpc>
              <a:buNone/>
            </a:pP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1793200" y="1846421"/>
            <a:ext cx="5308878" cy="838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Mechanism:</a:t>
            </a: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We implement a decentralized, asynchronous "Listen-Before-Talk" principle to manage many-to-many communication without a central server.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1793200" y="2745819"/>
            <a:ext cx="5308878" cy="838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Collision Avoidance:</a:t>
            </a: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Utilizing an RTS/CTS (Request to Send / Clear to Send) handshake to logically reserve the acoustic medium and solve the Hidden Node Problem.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1793200" y="3645218"/>
            <a:ext cx="5308878" cy="558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Backoff Strategy:</a:t>
            </a: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We use unique prime-number-based timers to minimize the probability of simultaneous retransmissions.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1793200" y="4361140"/>
            <a:ext cx="530887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Protocol Inputs: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1793200" y="4797623"/>
            <a:ext cx="530887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RBWP</a:t>
            </a: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— Regular Base Waiting Period (high prime number).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1793200" y="5138142"/>
            <a:ext cx="5308878" cy="558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MBWP</a:t>
            </a: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— Minimal Base Waiting Period (low prime number fallback).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1793200" y="5758101"/>
            <a:ext cx="530887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Channel State</a:t>
            </a: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— Real-time detection of 18–20 kHz activity.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1793200" y="6194584"/>
            <a:ext cx="530887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Protocol Outputs: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1793200" y="6631067"/>
            <a:ext cx="530887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RTS/CTS Frames</a:t>
            </a: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— 56-bit control signals for medium reservation.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1793200" y="6971586"/>
            <a:ext cx="530887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ACK/NACK</a:t>
            </a: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— Confirmation or error signals for frame integrity.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7535704" y="1846421"/>
            <a:ext cx="530887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Function ExecuteCSMA(payload):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7535704" y="2282904"/>
            <a:ext cx="530887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while True: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7535704" y="2719388"/>
            <a:ext cx="5308878" cy="447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wait for RBWP_Timer to expire 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if ChannelIsIdle(18-20kHz)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then  Transmit(RTS_Frame)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wait for CTS_Frame (Timeout = 2s)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if CTS_Received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then Transmit(Data_Frame)  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 wait for ACK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 return Success 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else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wait MBWP (Random Backoff) 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end if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else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wait MBWP until idle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end if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end while</a:t>
            </a:r>
            <a:endParaRPr lang="en-US" sz="1350" dirty="0"/>
          </a:p>
          <a:p>
            <a:pPr marL="0" indent="0" algn="l" rt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End Function</a:t>
            </a:r>
            <a:endParaRPr lang="en-US" sz="1350" dirty="0"/>
          </a:p>
        </p:txBody>
      </p:sp>
      <p:sp>
        <p:nvSpPr>
          <p:cNvPr id="16" name="Text 0">
            <a:extLst>
              <a:ext uri="{FF2B5EF4-FFF2-40B4-BE49-F238E27FC236}">
                <a16:creationId xmlns:a16="http://schemas.microsoft.com/office/drawing/2014/main" id="{D3CD3A5F-386A-BE09-C78F-FC71D6E1B5E7}"/>
              </a:ext>
            </a:extLst>
          </p:cNvPr>
          <p:cNvSpPr/>
          <p:nvPr/>
        </p:nvSpPr>
        <p:spPr>
          <a:xfrm>
            <a:off x="1014200" y="284857"/>
            <a:ext cx="13616200" cy="119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5550"/>
              </a:lnSpc>
            </a:pPr>
            <a:r>
              <a:rPr lang="en-US" sz="4450" b="1" dirty="0">
                <a:latin typeface="Gelasio" panose="020B0604020202020204" charset="0"/>
                <a:cs typeface="Gelasio" panose="020B0604020202020204" charset="0"/>
              </a:rPr>
              <a:t>Our Approach – </a:t>
            </a:r>
            <a:br>
              <a:rPr lang="en-US" sz="4450" b="1" dirty="0">
                <a:latin typeface="Gelasio" panose="020B0604020202020204" charset="0"/>
                <a:cs typeface="Gelasio" panose="020B0604020202020204" charset="0"/>
              </a:rPr>
            </a:br>
            <a:r>
              <a:rPr lang="en-US" sz="4450" b="1" dirty="0">
                <a:latin typeface="Gelasio" panose="020B0604020202020204" charset="0"/>
                <a:cs typeface="Gelasio" panose="020B0604020202020204" charset="0"/>
              </a:rPr>
              <a:t>Carrier Sense Multiple Access</a:t>
            </a:r>
            <a:r>
              <a:rPr lang="en-US" sz="4450" b="1" dirty="0">
                <a:solidFill>
                  <a:srgbClr val="312F2B"/>
                </a:solidFill>
                <a:latin typeface="Gelasio" panose="020B0604020202020204" charset="0"/>
                <a:ea typeface="Gelasio" pitchFamily="34" charset="-122"/>
                <a:cs typeface="Gelasio" panose="020B0604020202020204" charset="0"/>
              </a:rPr>
              <a:t>/</a:t>
            </a:r>
            <a:r>
              <a:rPr lang="en-US" sz="4450" b="1" dirty="0">
                <a:solidFill>
                  <a:srgbClr val="272525"/>
                </a:solidFill>
                <a:latin typeface="Gelasio" panose="020B0604020202020204" charset="0"/>
                <a:ea typeface="Gelasio" pitchFamily="34" charset="-122"/>
                <a:cs typeface="Gelasio" panose="020B0604020202020204" charset="0"/>
              </a:rPr>
              <a:t>Collision Avoidance</a:t>
            </a:r>
            <a:endParaRPr lang="en-US" sz="4450" b="1" dirty="0">
              <a:latin typeface="Gelasio" panose="020B0604020202020204" charset="0"/>
              <a:cs typeface="Gelasio" panose="020B060402020202020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4270" y="320892"/>
            <a:ext cx="56739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5550"/>
              </a:lnSpc>
            </a:pPr>
            <a:r>
              <a:rPr lang="en-US" sz="4450" b="1" dirty="0">
                <a:solidFill>
                  <a:srgbClr val="312F2B"/>
                </a:solidFill>
                <a:latin typeface="Gelasio" panose="020B0604020202020204" charset="0"/>
                <a:ea typeface="Gelasio" pitchFamily="34" charset="-122"/>
                <a:cs typeface="Gelasio" panose="020B0604020202020204" charset="0"/>
              </a:rPr>
              <a:t>Why </a:t>
            </a:r>
            <a:r>
              <a:rPr lang="en-US" sz="4450" b="1" dirty="0">
                <a:latin typeface="Gelasio" panose="020B0604020202020204" charset="0"/>
                <a:cs typeface="Gelasio" panose="020B0604020202020204" charset="0"/>
              </a:rPr>
              <a:t>Carrier Sense Multiple Access</a:t>
            </a:r>
          </a:p>
          <a:p>
            <a:pPr algn="l">
              <a:lnSpc>
                <a:spcPts val="5550"/>
              </a:lnSpc>
            </a:pPr>
            <a:r>
              <a:rPr lang="en-US" sz="4450" b="1" dirty="0">
                <a:solidFill>
                  <a:srgbClr val="312F2B"/>
                </a:solidFill>
                <a:latin typeface="Gelasio" panose="020B0604020202020204" charset="0"/>
                <a:ea typeface="Gelasio" pitchFamily="34" charset="-122"/>
                <a:cs typeface="Gelasio" panose="020B0604020202020204" charset="0"/>
              </a:rPr>
              <a:t>/</a:t>
            </a:r>
            <a:r>
              <a:rPr lang="en-US" sz="4450" b="1" dirty="0">
                <a:solidFill>
                  <a:srgbClr val="272525"/>
                </a:solidFill>
                <a:latin typeface="Gelasio" panose="020B0604020202020204" charset="0"/>
                <a:ea typeface="Gelasio" pitchFamily="34" charset="-122"/>
                <a:cs typeface="Gelasio" panose="020B0604020202020204" charset="0"/>
              </a:rPr>
              <a:t>Collision Avoidance works:</a:t>
            </a:r>
            <a:endParaRPr lang="en-US" sz="4450" b="1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1948815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63310" y="1948815"/>
            <a:ext cx="121920" cy="2810947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142524" y="2206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Collision Avoidance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2696527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CSMA/CA verifies channel availability before transmission, preventing signal collisions and packet loss.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1948815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186482" y="1948815"/>
            <a:ext cx="121920" cy="2810947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565696" y="2206109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Cross-Platform Compatibility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050858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Robust frameworks exist for standardized Digital Signal Processing (DSP) and uniform hardware access.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1948815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9609653" y="1948815"/>
            <a:ext cx="121920" cy="2810947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988868" y="2206109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Resilience to Dynamic Topology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050858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Decentralized and asynchronous, allowing devices to join or leave instantly without network stalls.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986576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63310" y="4986576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142524" y="5243870"/>
            <a:ext cx="31255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Asynchronous Operation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2524" y="5734288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"Listen-Before-Talk" principle is robust for devices with varying OS delays, unlike strict time synchronization.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4986576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186482" y="4986576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5565696" y="5243870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Hidden Node Solution (RTS/CTS)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565696" y="6088618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Explicitly reserves the medium at the receiver's end, ensuring all nodes know the channel is busy.</a:t>
            </a: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79732" y="497442"/>
            <a:ext cx="10563939" cy="536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Implementation: Connection Establishment </a:t>
            </a:r>
            <a:b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</a:br>
            <a:r>
              <a:rPr lang="en-US" sz="44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Request to Send / Clear to Send</a:t>
            </a:r>
            <a:endParaRPr lang="en-US" sz="4450" b="1" dirty="0"/>
          </a:p>
        </p:txBody>
      </p:sp>
      <p:sp>
        <p:nvSpPr>
          <p:cNvPr id="3" name="Shape 1"/>
          <p:cNvSpPr/>
          <p:nvPr/>
        </p:nvSpPr>
        <p:spPr>
          <a:xfrm>
            <a:off x="1882259" y="1623060"/>
            <a:ext cx="10865763" cy="1035368"/>
          </a:xfrm>
          <a:prstGeom prst="roundRect">
            <a:avLst>
              <a:gd name="adj" fmla="val 696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1905119" y="1645920"/>
            <a:ext cx="687110" cy="989648"/>
          </a:xfrm>
          <a:prstGeom prst="roundRect">
            <a:avLst>
              <a:gd name="adj" fmla="val 6508"/>
            </a:avLst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2115979" y="1979652"/>
            <a:ext cx="25765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2763917" y="1817608"/>
            <a:ext cx="2153007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RTS (Request to Send)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2763917" y="2189083"/>
            <a:ext cx="9789557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Transmitter sends a short control frame indicating intent to transmit and occupy the medium.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1882259" y="2830116"/>
            <a:ext cx="10865763" cy="1035368"/>
          </a:xfrm>
          <a:prstGeom prst="roundRect">
            <a:avLst>
              <a:gd name="adj" fmla="val 696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1905119" y="2852976"/>
            <a:ext cx="687110" cy="989648"/>
          </a:xfrm>
          <a:prstGeom prst="roundRect">
            <a:avLst>
              <a:gd name="adj" fmla="val 6508"/>
            </a:avLst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2115979" y="3186708"/>
            <a:ext cx="25765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2763917" y="3024664"/>
            <a:ext cx="2147292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Wait (SIFS)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2763917" y="3396139"/>
            <a:ext cx="9789557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Transmitter listens for a predefined window (Timeout).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1882259" y="4037171"/>
            <a:ext cx="10865763" cy="1035368"/>
          </a:xfrm>
          <a:prstGeom prst="roundRect">
            <a:avLst>
              <a:gd name="adj" fmla="val 696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1905119" y="4060031"/>
            <a:ext cx="687110" cy="989648"/>
          </a:xfrm>
          <a:prstGeom prst="roundRect">
            <a:avLst>
              <a:gd name="adj" fmla="val 6508"/>
            </a:avLst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2115979" y="4393763"/>
            <a:ext cx="25765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2763917" y="4231719"/>
            <a:ext cx="2147292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CTS (Clear to Send)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2763917" y="4603194"/>
            <a:ext cx="9789557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If the receiver is idle, it responds with a CTS frame, informing other participants the channel is busy.</a:t>
            </a:r>
            <a:endParaRPr lang="en-US" sz="1350" dirty="0"/>
          </a:p>
        </p:txBody>
      </p:sp>
      <p:sp>
        <p:nvSpPr>
          <p:cNvPr id="18" name="Shape 16"/>
          <p:cNvSpPr/>
          <p:nvPr/>
        </p:nvSpPr>
        <p:spPr>
          <a:xfrm>
            <a:off x="1882259" y="5244227"/>
            <a:ext cx="10865763" cy="1035368"/>
          </a:xfrm>
          <a:prstGeom prst="roundRect">
            <a:avLst>
              <a:gd name="adj" fmla="val 696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1905119" y="5267087"/>
            <a:ext cx="687110" cy="989648"/>
          </a:xfrm>
          <a:prstGeom prst="roundRect">
            <a:avLst>
              <a:gd name="adj" fmla="val 6508"/>
            </a:avLst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2115979" y="5600819"/>
            <a:ext cx="25765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2763917" y="5438775"/>
            <a:ext cx="2147292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Transmission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2763917" y="5810250"/>
            <a:ext cx="9789557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Upon receiving CTS, the transmitter sends the full data packet.</a:t>
            </a:r>
            <a:endParaRPr lang="en-US" sz="1350" dirty="0"/>
          </a:p>
        </p:txBody>
      </p:sp>
      <p:sp>
        <p:nvSpPr>
          <p:cNvPr id="23" name="Shape 21"/>
          <p:cNvSpPr/>
          <p:nvPr/>
        </p:nvSpPr>
        <p:spPr>
          <a:xfrm>
            <a:off x="1882259" y="6451283"/>
            <a:ext cx="10865763" cy="1035368"/>
          </a:xfrm>
          <a:prstGeom prst="roundRect">
            <a:avLst>
              <a:gd name="adj" fmla="val 696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1905119" y="6474143"/>
            <a:ext cx="687110" cy="989648"/>
          </a:xfrm>
          <a:prstGeom prst="roundRect">
            <a:avLst>
              <a:gd name="adj" fmla="val 6508"/>
            </a:avLst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2115979" y="6807875"/>
            <a:ext cx="25765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000" dirty="0"/>
          </a:p>
        </p:txBody>
      </p:sp>
      <p:sp>
        <p:nvSpPr>
          <p:cNvPr id="26" name="Text 24"/>
          <p:cNvSpPr/>
          <p:nvPr/>
        </p:nvSpPr>
        <p:spPr>
          <a:xfrm>
            <a:off x="2763917" y="6645831"/>
            <a:ext cx="2396490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Acknowledgement (ACK)</a:t>
            </a:r>
            <a:endParaRPr lang="en-US" sz="1650" dirty="0"/>
          </a:p>
        </p:txBody>
      </p:sp>
      <p:sp>
        <p:nvSpPr>
          <p:cNvPr id="27" name="Text 25"/>
          <p:cNvSpPr/>
          <p:nvPr/>
        </p:nvSpPr>
        <p:spPr>
          <a:xfrm>
            <a:off x="2763917" y="7017306"/>
            <a:ext cx="9789557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Receiver sends ACK upon correct data arrival; sender retransmits if no ACK.</a:t>
            </a:r>
            <a:endParaRPr lang="en-US" sz="13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28224" y="519615"/>
            <a:ext cx="95309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Expected Results &amp; Key Specifications:</a:t>
            </a:r>
            <a:endParaRPr lang="en-US" sz="4450" b="1" dirty="0"/>
          </a:p>
        </p:txBody>
      </p:sp>
      <p:sp>
        <p:nvSpPr>
          <p:cNvPr id="3" name="Shape 1"/>
          <p:cNvSpPr/>
          <p:nvPr/>
        </p:nvSpPr>
        <p:spPr>
          <a:xfrm>
            <a:off x="793790" y="2897505"/>
            <a:ext cx="4196358" cy="1685092"/>
          </a:xfrm>
          <a:prstGeom prst="roundRect">
            <a:avLst>
              <a:gd name="adj" fmla="val 32306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8224" y="3131939"/>
            <a:ext cx="32065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Fully Functional Network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Acoustic communication network using ultrasonic waves.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2897505"/>
            <a:ext cx="4196358" cy="1685092"/>
          </a:xfrm>
          <a:prstGeom prst="roundRect">
            <a:avLst>
              <a:gd name="adj" fmla="val 32306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451396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Cross-Platform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Seamless communication between Android and IOS devices.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897505"/>
            <a:ext cx="4196358" cy="1685092"/>
          </a:xfrm>
          <a:prstGeom prst="roundRect">
            <a:avLst>
              <a:gd name="adj" fmla="val 32306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874568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Reliable Protocol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Link Layer with RTS/CTS collision avoidance.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809411"/>
            <a:ext cx="6407944" cy="1685092"/>
          </a:xfrm>
          <a:prstGeom prst="roundRect">
            <a:avLst>
              <a:gd name="adj" fmla="val 32306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28224" y="5043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Capacity &amp; Range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8224" y="553426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Supports 3+ concurrent nodes within a 2-meter radius.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809411"/>
            <a:ext cx="6407944" cy="1685092"/>
          </a:xfrm>
          <a:prstGeom prst="roundRect">
            <a:avLst>
              <a:gd name="adj" fmla="val 32306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662982" y="5043845"/>
            <a:ext cx="31161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Many-to-Many Topology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62982" y="5534263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Manages data transfer from multiple emitters to multiple recipients.</a:t>
            </a:r>
            <a:endParaRPr lang="en-US" sz="17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7990" y="367903"/>
            <a:ext cx="13894420" cy="834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 Case: Many-to-Many Interaction and Messaging Protocol</a:t>
            </a:r>
            <a:endParaRPr lang="en-US" sz="4450" b="1" dirty="0"/>
          </a:p>
        </p:txBody>
      </p:sp>
      <p:pic>
        <p:nvPicPr>
          <p:cNvPr id="5" name="תמונה 4" descr="תמונה שמכילה טקסט, תרשים, צילום מסך, גופן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4ADC02E2-201D-D6D9-5CD9-C4D4A1510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899" y="861001"/>
            <a:ext cx="10220241" cy="687498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 descr="תמונה שמכילה טקסט, צילום מסך, גופן, כתב יד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0C4D72B9-A76F-4EE2-9066-681C2EC7E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98121"/>
            <a:ext cx="14630400" cy="6365054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635620" y="506611"/>
            <a:ext cx="13771755" cy="17262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Class Diagram: Structural Design of the CSMA/CA and Signal Processing Layers</a:t>
            </a:r>
            <a:endParaRPr lang="en-US" sz="445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73644"/>
            <a:ext cx="7637026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We Are Going To Do:</a:t>
            </a:r>
            <a:endParaRPr lang="en-US" sz="4450" b="1" dirty="0"/>
          </a:p>
        </p:txBody>
      </p:sp>
      <p:sp>
        <p:nvSpPr>
          <p:cNvPr id="3" name="Shape 1"/>
          <p:cNvSpPr/>
          <p:nvPr/>
        </p:nvSpPr>
        <p:spPr>
          <a:xfrm>
            <a:off x="553048" y="2459891"/>
            <a:ext cx="6407944" cy="2955250"/>
          </a:xfrm>
          <a:prstGeom prst="roundRect">
            <a:avLst>
              <a:gd name="adj" fmla="val 322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87482" y="269432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4648" y="2881372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87482" y="3601581"/>
            <a:ext cx="31764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Ultrasonic Data Transfer 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87482" y="4091999"/>
            <a:ext cx="59390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project uses ultrasonic waves for data transfer, leveraging their ability to propagate through liquids and be contained by solid barriers.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187806" y="2459891"/>
            <a:ext cx="6408063" cy="2955250"/>
          </a:xfrm>
          <a:prstGeom prst="roundRect">
            <a:avLst>
              <a:gd name="adj" fmla="val 322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7422240" y="269432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09406" y="2881372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422240" y="3601581"/>
            <a:ext cx="3056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Cross-Platform Network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422240" y="4091999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many-to-many ultrasonic data transfer network for Android and IOS, with advanced collision avoidance.</a:t>
            </a:r>
            <a:endParaRPr lang="en-US" sz="17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27966" y="576588"/>
            <a:ext cx="1110456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Comprehensive Testing of Embedded Communication:</a:t>
            </a:r>
            <a:endParaRPr lang="en-US" sz="4450" dirty="0">
              <a:solidFill>
                <a:schemeClr val="tx1">
                  <a:lumMod val="85000"/>
                  <a:lumOff val="15000"/>
                </a:schemeClr>
              </a:solidFill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533536"/>
            <a:ext cx="12320044" cy="1908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/>
              <a:t>This section presents the testing methodologies used to validate the functionality, integrity, and robustness of the embedded communication stack. It covers bit-level operations, physical layer characteristics, system integration, and real-world performance under various conditions.</a:t>
            </a:r>
            <a:endParaRPr lang="en-US" sz="240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5F1695-8269-A8A2-A013-5F4E101AD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9">
            <a:extLst>
              <a:ext uri="{FF2B5EF4-FFF2-40B4-BE49-F238E27FC236}">
                <a16:creationId xmlns:a16="http://schemas.microsoft.com/office/drawing/2014/main" id="{B9F1C9A3-D97B-D54E-3EA9-8934FC848467}"/>
              </a:ext>
            </a:extLst>
          </p:cNvPr>
          <p:cNvSpPr/>
          <p:nvPr/>
        </p:nvSpPr>
        <p:spPr>
          <a:xfrm>
            <a:off x="5275196" y="1818041"/>
            <a:ext cx="4227076" cy="2642711"/>
          </a:xfrm>
          <a:prstGeom prst="roundRect">
            <a:avLst>
              <a:gd name="adj" fmla="val 553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3">
            <a:extLst>
              <a:ext uri="{FF2B5EF4-FFF2-40B4-BE49-F238E27FC236}">
                <a16:creationId xmlns:a16="http://schemas.microsoft.com/office/drawing/2014/main" id="{9F2674E6-10C4-8DC4-E9E2-3352D4C42528}"/>
              </a:ext>
            </a:extLst>
          </p:cNvPr>
          <p:cNvSpPr/>
          <p:nvPr/>
        </p:nvSpPr>
        <p:spPr>
          <a:xfrm>
            <a:off x="1182547" y="1479713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6BD5A408-376C-6F3C-45BA-D03468DB8B69}"/>
              </a:ext>
            </a:extLst>
          </p:cNvPr>
          <p:cNvSpPr/>
          <p:nvPr/>
        </p:nvSpPr>
        <p:spPr>
          <a:xfrm>
            <a:off x="1205407" y="1502573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E9FD5668-5037-6A7E-6B09-4D17249D1D4E}"/>
              </a:ext>
            </a:extLst>
          </p:cNvPr>
          <p:cNvSpPr/>
          <p:nvPr/>
        </p:nvSpPr>
        <p:spPr>
          <a:xfrm>
            <a:off x="1453771" y="2056095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1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 6">
            <a:extLst>
              <a:ext uri="{FF2B5EF4-FFF2-40B4-BE49-F238E27FC236}">
                <a16:creationId xmlns:a16="http://schemas.microsoft.com/office/drawing/2014/main" id="{E239C10E-2ED8-008C-114D-86199FFF0E8C}"/>
              </a:ext>
            </a:extLst>
          </p:cNvPr>
          <p:cNvSpPr/>
          <p:nvPr/>
        </p:nvSpPr>
        <p:spPr>
          <a:xfrm>
            <a:off x="2214223" y="1704265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Objective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Text 7">
            <a:extLst>
              <a:ext uri="{FF2B5EF4-FFF2-40B4-BE49-F238E27FC236}">
                <a16:creationId xmlns:a16="http://schemas.microsoft.com/office/drawing/2014/main" id="{9573B945-AD12-FCFE-41A7-D560D666CA60}"/>
              </a:ext>
            </a:extLst>
          </p:cNvPr>
          <p:cNvSpPr/>
          <p:nvPr/>
        </p:nvSpPr>
        <p:spPr>
          <a:xfrm>
            <a:off x="2214223" y="2140510"/>
            <a:ext cx="10240536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700"/>
              </a:lnSpc>
            </a:pPr>
            <a:r>
              <a:rPr lang="en-US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Verify the </a:t>
            </a:r>
            <a:r>
              <a:rPr lang="en-US" dirty="0" err="1">
                <a:solidFill>
                  <a:srgbClr val="272525"/>
                </a:solidFill>
                <a:highlight>
                  <a:srgbClr val="F2F2F2"/>
                </a:highlight>
                <a:latin typeface="Lato" panose="020F0502020204030203" pitchFamily="34" charset="0"/>
                <a:ea typeface="Consolas" pitchFamily="34" charset="-122"/>
                <a:cs typeface="Lato" panose="020F0502020204030203" pitchFamily="34" charset="0"/>
              </a:rPr>
              <a:t>ConstructPacket</a:t>
            </a:r>
            <a:r>
              <a:rPr lang="en-US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 function accurately packs "Total Packets" and "Current Index" into a single byte.</a:t>
            </a:r>
            <a:endParaRPr lang="en-US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Shape 8">
            <a:extLst>
              <a:ext uri="{FF2B5EF4-FFF2-40B4-BE49-F238E27FC236}">
                <a16:creationId xmlns:a16="http://schemas.microsoft.com/office/drawing/2014/main" id="{C93AB4BF-AD5C-7D37-6B70-26F40D20424B}"/>
              </a:ext>
            </a:extLst>
          </p:cNvPr>
          <p:cNvSpPr/>
          <p:nvPr/>
        </p:nvSpPr>
        <p:spPr>
          <a:xfrm>
            <a:off x="1182547" y="3235192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Shape 9">
            <a:extLst>
              <a:ext uri="{FF2B5EF4-FFF2-40B4-BE49-F238E27FC236}">
                <a16:creationId xmlns:a16="http://schemas.microsoft.com/office/drawing/2014/main" id="{6C76E806-B625-86CD-4129-4F8120BDBC8A}"/>
              </a:ext>
            </a:extLst>
          </p:cNvPr>
          <p:cNvSpPr/>
          <p:nvPr/>
        </p:nvSpPr>
        <p:spPr>
          <a:xfrm>
            <a:off x="1205407" y="3235409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 10">
            <a:extLst>
              <a:ext uri="{FF2B5EF4-FFF2-40B4-BE49-F238E27FC236}">
                <a16:creationId xmlns:a16="http://schemas.microsoft.com/office/drawing/2014/main" id="{59183532-3D8F-2B44-126A-307ACB44DA3D}"/>
              </a:ext>
            </a:extLst>
          </p:cNvPr>
          <p:cNvSpPr/>
          <p:nvPr/>
        </p:nvSpPr>
        <p:spPr>
          <a:xfrm>
            <a:off x="1453771" y="3788930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2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7" name="Text 11">
            <a:extLst>
              <a:ext uri="{FF2B5EF4-FFF2-40B4-BE49-F238E27FC236}">
                <a16:creationId xmlns:a16="http://schemas.microsoft.com/office/drawing/2014/main" id="{0AAEA233-1532-5F2F-84AC-CE10A89CF65A}"/>
              </a:ext>
            </a:extLst>
          </p:cNvPr>
          <p:cNvSpPr/>
          <p:nvPr/>
        </p:nvSpPr>
        <p:spPr>
          <a:xfrm>
            <a:off x="2214223" y="3437100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Procedure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8" name="Text 12">
            <a:extLst>
              <a:ext uri="{FF2B5EF4-FFF2-40B4-BE49-F238E27FC236}">
                <a16:creationId xmlns:a16="http://schemas.microsoft.com/office/drawing/2014/main" id="{A97ABE9F-1825-825C-3921-F0EED62932D2}"/>
              </a:ext>
            </a:extLst>
          </p:cNvPr>
          <p:cNvSpPr/>
          <p:nvPr/>
        </p:nvSpPr>
        <p:spPr>
          <a:xfrm>
            <a:off x="2214223" y="3873346"/>
            <a:ext cx="6475452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70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Input Total=3, Index=2. Execute the bit-packing logic.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" name="Shape 13">
            <a:extLst>
              <a:ext uri="{FF2B5EF4-FFF2-40B4-BE49-F238E27FC236}">
                <a16:creationId xmlns:a16="http://schemas.microsoft.com/office/drawing/2014/main" id="{FFC306F3-204C-4598-74D8-3B986F780B61}"/>
              </a:ext>
            </a:extLst>
          </p:cNvPr>
          <p:cNvSpPr/>
          <p:nvPr/>
        </p:nvSpPr>
        <p:spPr>
          <a:xfrm>
            <a:off x="1182547" y="4945384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" name="Shape 14">
            <a:extLst>
              <a:ext uri="{FF2B5EF4-FFF2-40B4-BE49-F238E27FC236}">
                <a16:creationId xmlns:a16="http://schemas.microsoft.com/office/drawing/2014/main" id="{C1CA3591-5E2F-C506-9ADF-104235098F6F}"/>
              </a:ext>
            </a:extLst>
          </p:cNvPr>
          <p:cNvSpPr/>
          <p:nvPr/>
        </p:nvSpPr>
        <p:spPr>
          <a:xfrm>
            <a:off x="1205407" y="4968244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1" name="Text 15">
            <a:extLst>
              <a:ext uri="{FF2B5EF4-FFF2-40B4-BE49-F238E27FC236}">
                <a16:creationId xmlns:a16="http://schemas.microsoft.com/office/drawing/2014/main" id="{DC308A49-319A-887D-4BD0-4B083000BD5E}"/>
              </a:ext>
            </a:extLst>
          </p:cNvPr>
          <p:cNvSpPr/>
          <p:nvPr/>
        </p:nvSpPr>
        <p:spPr>
          <a:xfrm>
            <a:off x="1453771" y="5521766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3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2" name="Text 16">
            <a:extLst>
              <a:ext uri="{FF2B5EF4-FFF2-40B4-BE49-F238E27FC236}">
                <a16:creationId xmlns:a16="http://schemas.microsoft.com/office/drawing/2014/main" id="{CDB5D89C-8E5E-BDCE-0C04-B0260111FCD9}"/>
              </a:ext>
            </a:extLst>
          </p:cNvPr>
          <p:cNvSpPr/>
          <p:nvPr/>
        </p:nvSpPr>
        <p:spPr>
          <a:xfrm>
            <a:off x="2214223" y="5169936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Success Criteria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3" name="Text 17">
            <a:extLst>
              <a:ext uri="{FF2B5EF4-FFF2-40B4-BE49-F238E27FC236}">
                <a16:creationId xmlns:a16="http://schemas.microsoft.com/office/drawing/2014/main" id="{442E04FA-C0F1-A39F-2900-46CEF1E8BB7C}"/>
              </a:ext>
            </a:extLst>
          </p:cNvPr>
          <p:cNvSpPr/>
          <p:nvPr/>
        </p:nvSpPr>
        <p:spPr>
          <a:xfrm>
            <a:off x="2214223" y="5606181"/>
            <a:ext cx="6475452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70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The resulting byte must be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Lato" panose="020F0502020204030203" pitchFamily="34" charset="0"/>
                <a:ea typeface="Consolas" pitchFamily="34" charset="-122"/>
                <a:cs typeface="Lato" panose="020F0502020204030203" pitchFamily="34" charset="0"/>
              </a:rPr>
              <a:t>0x32</a:t>
            </a: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 (Binary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Lato" panose="020F0502020204030203" pitchFamily="34" charset="0"/>
                <a:ea typeface="Consolas" pitchFamily="34" charset="-122"/>
                <a:cs typeface="Lato" panose="020F0502020204030203" pitchFamily="34" charset="0"/>
              </a:rPr>
              <a:t>00110010</a:t>
            </a: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).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4" name="Text 2"/>
          <p:cNvSpPr/>
          <p:nvPr/>
        </p:nvSpPr>
        <p:spPr>
          <a:xfrm>
            <a:off x="1108954" y="741634"/>
            <a:ext cx="7865031" cy="541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4250"/>
              </a:lnSpc>
            </a:pPr>
            <a:endParaRPr lang="en-US" sz="28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5" name="כותרת 4">
            <a:extLst>
              <a:ext uri="{FF2B5EF4-FFF2-40B4-BE49-F238E27FC236}">
                <a16:creationId xmlns:a16="http://schemas.microsoft.com/office/drawing/2014/main" id="{CA4D7BCD-F4D2-9924-AB62-6800D2C6E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407" y="413947"/>
            <a:ext cx="12975676" cy="885375"/>
          </a:xfrm>
        </p:spPr>
        <p:txBody>
          <a:bodyPr/>
          <a:lstStyle/>
          <a:p>
            <a:pPr algn="l"/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  <a:t>Unit Testing: </a:t>
            </a:r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Bit Packing &amp; Fragmentation Logic</a:t>
            </a:r>
            <a:b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</a:br>
            <a:endParaRPr lang="en-US" sz="445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187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095DF30A-2C0B-160C-0061-068CEC1688AB}"/>
              </a:ext>
            </a:extLst>
          </p:cNvPr>
          <p:cNvSpPr/>
          <p:nvPr/>
        </p:nvSpPr>
        <p:spPr>
          <a:xfrm>
            <a:off x="1182547" y="1479713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Shape 8">
            <a:extLst>
              <a:ext uri="{FF2B5EF4-FFF2-40B4-BE49-F238E27FC236}">
                <a16:creationId xmlns:a16="http://schemas.microsoft.com/office/drawing/2014/main" id="{790A799A-5A3F-C0F2-AFA7-242E17F3A5F2}"/>
              </a:ext>
            </a:extLst>
          </p:cNvPr>
          <p:cNvSpPr/>
          <p:nvPr/>
        </p:nvSpPr>
        <p:spPr>
          <a:xfrm>
            <a:off x="1182547" y="3235192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id="{F710CB3D-674B-9515-A3BA-B2F75B6369C2}"/>
              </a:ext>
            </a:extLst>
          </p:cNvPr>
          <p:cNvSpPr/>
          <p:nvPr/>
        </p:nvSpPr>
        <p:spPr>
          <a:xfrm>
            <a:off x="1182547" y="4945384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85332" y="744737"/>
            <a:ext cx="7302460" cy="504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950"/>
              </a:lnSpc>
            </a:pPr>
            <a:endParaRPr lang="en-US" sz="28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214223" y="1671639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Objective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2214222" y="2107884"/>
            <a:ext cx="10279949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Validate the integrity of the CRC checksum algorithm used within the communication stack.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214223" y="3404474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Procedure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2214223" y="3840720"/>
            <a:ext cx="10413956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Manually calculate the CRC sum for the string "TEST". Then, run the code's dedicated checksum function on the identical string.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2214223" y="5137310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Success Criteria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2214222" y="5573555"/>
            <a:ext cx="10358777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The output from the code's checksum function must precisely match the pre-calculated manual CRC sum.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70B10A55-3FE8-F3B2-DA5A-5E5F1C380938}"/>
              </a:ext>
            </a:extLst>
          </p:cNvPr>
          <p:cNvSpPr/>
          <p:nvPr/>
        </p:nvSpPr>
        <p:spPr>
          <a:xfrm>
            <a:off x="1205407" y="1502573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1A1A0C4F-A04A-9196-6EAD-C30BCB2D8185}"/>
              </a:ext>
            </a:extLst>
          </p:cNvPr>
          <p:cNvSpPr/>
          <p:nvPr/>
        </p:nvSpPr>
        <p:spPr>
          <a:xfrm>
            <a:off x="1453771" y="2056095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1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Shape 9">
            <a:extLst>
              <a:ext uri="{FF2B5EF4-FFF2-40B4-BE49-F238E27FC236}">
                <a16:creationId xmlns:a16="http://schemas.microsoft.com/office/drawing/2014/main" id="{D454A8E5-A043-13AD-759D-660AE98030CF}"/>
              </a:ext>
            </a:extLst>
          </p:cNvPr>
          <p:cNvSpPr/>
          <p:nvPr/>
        </p:nvSpPr>
        <p:spPr>
          <a:xfrm>
            <a:off x="1205407" y="3235409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26FD5FC0-3879-56AF-29EE-583E66D1A99A}"/>
              </a:ext>
            </a:extLst>
          </p:cNvPr>
          <p:cNvSpPr/>
          <p:nvPr/>
        </p:nvSpPr>
        <p:spPr>
          <a:xfrm>
            <a:off x="1453771" y="3788930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2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Shape 14">
            <a:extLst>
              <a:ext uri="{FF2B5EF4-FFF2-40B4-BE49-F238E27FC236}">
                <a16:creationId xmlns:a16="http://schemas.microsoft.com/office/drawing/2014/main" id="{C8672B36-D63D-8FD9-46F2-8FCAF110261B}"/>
              </a:ext>
            </a:extLst>
          </p:cNvPr>
          <p:cNvSpPr/>
          <p:nvPr/>
        </p:nvSpPr>
        <p:spPr>
          <a:xfrm>
            <a:off x="1205407" y="4968244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 15">
            <a:extLst>
              <a:ext uri="{FF2B5EF4-FFF2-40B4-BE49-F238E27FC236}">
                <a16:creationId xmlns:a16="http://schemas.microsoft.com/office/drawing/2014/main" id="{E1E6EAF5-2357-5EAD-159A-1C4A4EEA8DFF}"/>
              </a:ext>
            </a:extLst>
          </p:cNvPr>
          <p:cNvSpPr/>
          <p:nvPr/>
        </p:nvSpPr>
        <p:spPr>
          <a:xfrm>
            <a:off x="1453771" y="5521766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3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כותרת 4">
            <a:extLst>
              <a:ext uri="{FF2B5EF4-FFF2-40B4-BE49-F238E27FC236}">
                <a16:creationId xmlns:a16="http://schemas.microsoft.com/office/drawing/2014/main" id="{1EBB1BA8-4F75-BE9F-074E-A8BE928A29DF}"/>
              </a:ext>
            </a:extLst>
          </p:cNvPr>
          <p:cNvSpPr txBox="1">
            <a:spLocks/>
          </p:cNvSpPr>
          <p:nvPr/>
        </p:nvSpPr>
        <p:spPr>
          <a:xfrm>
            <a:off x="1205407" y="413947"/>
            <a:ext cx="12975676" cy="88537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  <a:t>Unit Testing: </a:t>
            </a:r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Checksum Calculation Accuracy</a:t>
            </a:r>
            <a:b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</a:br>
            <a:endParaRPr lang="en-US" sz="445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F9F4A-D50C-CF06-F6A2-6069D878D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11901DFB-D0B4-F925-AF04-D8AFB8AFB7C4}"/>
              </a:ext>
            </a:extLst>
          </p:cNvPr>
          <p:cNvSpPr/>
          <p:nvPr/>
        </p:nvSpPr>
        <p:spPr>
          <a:xfrm>
            <a:off x="1182547" y="1479713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Shape 8">
            <a:extLst>
              <a:ext uri="{FF2B5EF4-FFF2-40B4-BE49-F238E27FC236}">
                <a16:creationId xmlns:a16="http://schemas.microsoft.com/office/drawing/2014/main" id="{30EA4ACF-9C86-D912-93B6-EF9E243D96F3}"/>
              </a:ext>
            </a:extLst>
          </p:cNvPr>
          <p:cNvSpPr/>
          <p:nvPr/>
        </p:nvSpPr>
        <p:spPr>
          <a:xfrm>
            <a:off x="1182547" y="3235192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id="{497AC951-9F20-A6E4-2D0D-74272078B93C}"/>
              </a:ext>
            </a:extLst>
          </p:cNvPr>
          <p:cNvSpPr/>
          <p:nvPr/>
        </p:nvSpPr>
        <p:spPr>
          <a:xfrm>
            <a:off x="1182547" y="4945384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4F76DBBD-6084-5A22-3169-31905FE94229}"/>
              </a:ext>
            </a:extLst>
          </p:cNvPr>
          <p:cNvSpPr/>
          <p:nvPr/>
        </p:nvSpPr>
        <p:spPr>
          <a:xfrm>
            <a:off x="1182547" y="744737"/>
            <a:ext cx="7302460" cy="504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4450"/>
              </a:lnSpc>
            </a:pPr>
            <a:endParaRPr lang="en-US" sz="28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FD560F67-E57F-8E7C-3D01-FDBF59E30F24}"/>
              </a:ext>
            </a:extLst>
          </p:cNvPr>
          <p:cNvSpPr/>
          <p:nvPr/>
        </p:nvSpPr>
        <p:spPr>
          <a:xfrm>
            <a:off x="2214223" y="1671639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Objective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F955C820-84C1-2E8F-86D4-1C3EF75EAE8E}"/>
              </a:ext>
            </a:extLst>
          </p:cNvPr>
          <p:cNvSpPr/>
          <p:nvPr/>
        </p:nvSpPr>
        <p:spPr>
          <a:xfrm>
            <a:off x="2214223" y="2107884"/>
            <a:ext cx="10477018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85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Ensuring the raw string payload is correctly transformed into the binary protocol frame according to strict ordering requirements.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E9702A71-AFE9-A356-0839-8F00D6C29A46}"/>
              </a:ext>
            </a:extLst>
          </p:cNvPr>
          <p:cNvSpPr/>
          <p:nvPr/>
        </p:nvSpPr>
        <p:spPr>
          <a:xfrm>
            <a:off x="2214223" y="3404474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Procedure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0227DDF8-1831-0BA2-D698-89417EDC25B5}"/>
              </a:ext>
            </a:extLst>
          </p:cNvPr>
          <p:cNvSpPr/>
          <p:nvPr/>
        </p:nvSpPr>
        <p:spPr>
          <a:xfrm>
            <a:off x="2214223" y="3840720"/>
            <a:ext cx="10477018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85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Pass the string "TEST" into the serializer function. Inspect the generated output bit array.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148A55E4-12A2-16C9-A903-C66F8C91974F}"/>
              </a:ext>
            </a:extLst>
          </p:cNvPr>
          <p:cNvSpPr/>
          <p:nvPr/>
        </p:nvSpPr>
        <p:spPr>
          <a:xfrm>
            <a:off x="2214223" y="5137310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Success Criteria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F8FF443F-3EA0-863D-22A8-F6830ED15A21}"/>
              </a:ext>
            </a:extLst>
          </p:cNvPr>
          <p:cNvSpPr/>
          <p:nvPr/>
        </p:nvSpPr>
        <p:spPr>
          <a:xfrm>
            <a:off x="2214223" y="5573555"/>
            <a:ext cx="6669646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85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The bit array must rigidly adhere to the defined frame structure: Preamble -&gt; Sync -&gt; Frag -&gt; Length -&gt; Payload -&gt; Checksum.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9EAD0B8E-82D7-B156-DF75-6068FE03FAE6}"/>
              </a:ext>
            </a:extLst>
          </p:cNvPr>
          <p:cNvSpPr/>
          <p:nvPr/>
        </p:nvSpPr>
        <p:spPr>
          <a:xfrm>
            <a:off x="1205407" y="1502573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CEBF8037-5B1E-38E8-51FF-AB63A5DD43EE}"/>
              </a:ext>
            </a:extLst>
          </p:cNvPr>
          <p:cNvSpPr/>
          <p:nvPr/>
        </p:nvSpPr>
        <p:spPr>
          <a:xfrm>
            <a:off x="1453771" y="2056095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1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Shape 9">
            <a:extLst>
              <a:ext uri="{FF2B5EF4-FFF2-40B4-BE49-F238E27FC236}">
                <a16:creationId xmlns:a16="http://schemas.microsoft.com/office/drawing/2014/main" id="{560830A1-796F-AEC2-B12E-D8A90AC59868}"/>
              </a:ext>
            </a:extLst>
          </p:cNvPr>
          <p:cNvSpPr/>
          <p:nvPr/>
        </p:nvSpPr>
        <p:spPr>
          <a:xfrm>
            <a:off x="1205407" y="3235409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57327AC6-50D5-EC3D-31F9-6E4BA1761D97}"/>
              </a:ext>
            </a:extLst>
          </p:cNvPr>
          <p:cNvSpPr/>
          <p:nvPr/>
        </p:nvSpPr>
        <p:spPr>
          <a:xfrm>
            <a:off x="1453771" y="3788930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2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Shape 14">
            <a:extLst>
              <a:ext uri="{FF2B5EF4-FFF2-40B4-BE49-F238E27FC236}">
                <a16:creationId xmlns:a16="http://schemas.microsoft.com/office/drawing/2014/main" id="{5E20DCA6-6AC3-3E31-DFA0-8B35DBC21CE8}"/>
              </a:ext>
            </a:extLst>
          </p:cNvPr>
          <p:cNvSpPr/>
          <p:nvPr/>
        </p:nvSpPr>
        <p:spPr>
          <a:xfrm>
            <a:off x="1205407" y="4968244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 15">
            <a:extLst>
              <a:ext uri="{FF2B5EF4-FFF2-40B4-BE49-F238E27FC236}">
                <a16:creationId xmlns:a16="http://schemas.microsoft.com/office/drawing/2014/main" id="{1ECBBA77-7BEA-84F8-9782-A1816035D32F}"/>
              </a:ext>
            </a:extLst>
          </p:cNvPr>
          <p:cNvSpPr/>
          <p:nvPr/>
        </p:nvSpPr>
        <p:spPr>
          <a:xfrm>
            <a:off x="1453771" y="5521766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3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כותרת 4">
            <a:extLst>
              <a:ext uri="{FF2B5EF4-FFF2-40B4-BE49-F238E27FC236}">
                <a16:creationId xmlns:a16="http://schemas.microsoft.com/office/drawing/2014/main" id="{0E2B32D3-B248-8649-9AE0-3926476F2E69}"/>
              </a:ext>
            </a:extLst>
          </p:cNvPr>
          <p:cNvSpPr txBox="1">
            <a:spLocks/>
          </p:cNvSpPr>
          <p:nvPr/>
        </p:nvSpPr>
        <p:spPr>
          <a:xfrm>
            <a:off x="1205407" y="413947"/>
            <a:ext cx="12975676" cy="88537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  <a:t>Unit Testing: </a:t>
            </a:r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Packet Serialization</a:t>
            </a:r>
            <a:b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</a:br>
            <a:endParaRPr lang="en-US" sz="445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243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11B97-2712-50F6-4CC4-D25B15956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8A5DB66D-EF01-ED80-3976-9CCC798A0C63}"/>
              </a:ext>
            </a:extLst>
          </p:cNvPr>
          <p:cNvSpPr/>
          <p:nvPr/>
        </p:nvSpPr>
        <p:spPr>
          <a:xfrm>
            <a:off x="1182547" y="1479713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Shape 8">
            <a:extLst>
              <a:ext uri="{FF2B5EF4-FFF2-40B4-BE49-F238E27FC236}">
                <a16:creationId xmlns:a16="http://schemas.microsoft.com/office/drawing/2014/main" id="{C2D1ED8B-ECD6-7C43-4710-04DD70105DCE}"/>
              </a:ext>
            </a:extLst>
          </p:cNvPr>
          <p:cNvSpPr/>
          <p:nvPr/>
        </p:nvSpPr>
        <p:spPr>
          <a:xfrm>
            <a:off x="1182547" y="3235192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id="{5F7A7C4D-91F5-EB79-A87B-267AFCCFB91A}"/>
              </a:ext>
            </a:extLst>
          </p:cNvPr>
          <p:cNvSpPr/>
          <p:nvPr/>
        </p:nvSpPr>
        <p:spPr>
          <a:xfrm>
            <a:off x="1182547" y="4945384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9DC193C3-A97A-13CB-4908-353E14019653}"/>
              </a:ext>
            </a:extLst>
          </p:cNvPr>
          <p:cNvSpPr/>
          <p:nvPr/>
        </p:nvSpPr>
        <p:spPr>
          <a:xfrm>
            <a:off x="1182547" y="744737"/>
            <a:ext cx="7302460" cy="504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950"/>
              </a:lnSpc>
            </a:pPr>
            <a:endParaRPr lang="en-US" sz="28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DF1E6154-FF5B-37E3-8A17-F12C12E9CFD3}"/>
              </a:ext>
            </a:extLst>
          </p:cNvPr>
          <p:cNvSpPr/>
          <p:nvPr/>
        </p:nvSpPr>
        <p:spPr>
          <a:xfrm>
            <a:off x="2214223" y="1671639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Objective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A817B51D-77A8-4D32-0430-B760E635B984}"/>
              </a:ext>
            </a:extLst>
          </p:cNvPr>
          <p:cNvSpPr/>
          <p:nvPr/>
        </p:nvSpPr>
        <p:spPr>
          <a:xfrm>
            <a:off x="2214222" y="2107884"/>
            <a:ext cx="10279949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5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Test the FFT logic using a mathematically generated array to ensure precise frequency detection.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DF5BEB54-9DF7-D8EF-0A81-6D2D9959ACF7}"/>
              </a:ext>
            </a:extLst>
          </p:cNvPr>
          <p:cNvSpPr/>
          <p:nvPr/>
        </p:nvSpPr>
        <p:spPr>
          <a:xfrm>
            <a:off x="2214223" y="3404474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Procedure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DE2C1FD5-8E73-C288-EBD2-03B15DCFA01F}"/>
              </a:ext>
            </a:extLst>
          </p:cNvPr>
          <p:cNvSpPr/>
          <p:nvPr/>
        </p:nvSpPr>
        <p:spPr>
          <a:xfrm>
            <a:off x="2214222" y="3840720"/>
            <a:ext cx="10445487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5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Feed an array containing a pure mathematical sine wave of 18kHz into the detection function.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1470D892-F812-C5CF-A12D-0B3FEF7FD37E}"/>
              </a:ext>
            </a:extLst>
          </p:cNvPr>
          <p:cNvSpPr/>
          <p:nvPr/>
        </p:nvSpPr>
        <p:spPr>
          <a:xfrm>
            <a:off x="2214223" y="5137310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Success Criteria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4238577D-013E-2934-1896-BEAF6211FFCD}"/>
              </a:ext>
            </a:extLst>
          </p:cNvPr>
          <p:cNvSpPr/>
          <p:nvPr/>
        </p:nvSpPr>
        <p:spPr>
          <a:xfrm>
            <a:off x="2214222" y="5573555"/>
            <a:ext cx="10500667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5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The algorithm must return a significantly higher magnitude for the 18kHz bin when compared to the 20kHz bin.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644CA9EC-169B-D1E0-466D-89FF34663485}"/>
              </a:ext>
            </a:extLst>
          </p:cNvPr>
          <p:cNvSpPr/>
          <p:nvPr/>
        </p:nvSpPr>
        <p:spPr>
          <a:xfrm>
            <a:off x="1205407" y="1502573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C21EABF4-4FF4-BAD7-830C-E9EECD236AAE}"/>
              </a:ext>
            </a:extLst>
          </p:cNvPr>
          <p:cNvSpPr/>
          <p:nvPr/>
        </p:nvSpPr>
        <p:spPr>
          <a:xfrm>
            <a:off x="1453771" y="2056095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1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Shape 9">
            <a:extLst>
              <a:ext uri="{FF2B5EF4-FFF2-40B4-BE49-F238E27FC236}">
                <a16:creationId xmlns:a16="http://schemas.microsoft.com/office/drawing/2014/main" id="{458DEC7E-30BA-2120-C89E-9005542D2B00}"/>
              </a:ext>
            </a:extLst>
          </p:cNvPr>
          <p:cNvSpPr/>
          <p:nvPr/>
        </p:nvSpPr>
        <p:spPr>
          <a:xfrm>
            <a:off x="1205407" y="3235409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BA12C0F9-E2A3-5C36-A6DE-BCF180CC2401}"/>
              </a:ext>
            </a:extLst>
          </p:cNvPr>
          <p:cNvSpPr/>
          <p:nvPr/>
        </p:nvSpPr>
        <p:spPr>
          <a:xfrm>
            <a:off x="1453771" y="3788930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2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Shape 14">
            <a:extLst>
              <a:ext uri="{FF2B5EF4-FFF2-40B4-BE49-F238E27FC236}">
                <a16:creationId xmlns:a16="http://schemas.microsoft.com/office/drawing/2014/main" id="{174A0DF1-074B-E4D7-3D82-A9BC180D55A2}"/>
              </a:ext>
            </a:extLst>
          </p:cNvPr>
          <p:cNvSpPr/>
          <p:nvPr/>
        </p:nvSpPr>
        <p:spPr>
          <a:xfrm>
            <a:off x="1205407" y="4968244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 15">
            <a:extLst>
              <a:ext uri="{FF2B5EF4-FFF2-40B4-BE49-F238E27FC236}">
                <a16:creationId xmlns:a16="http://schemas.microsoft.com/office/drawing/2014/main" id="{6E1EC3A2-27EF-8EA2-0F5F-E0286783BC20}"/>
              </a:ext>
            </a:extLst>
          </p:cNvPr>
          <p:cNvSpPr/>
          <p:nvPr/>
        </p:nvSpPr>
        <p:spPr>
          <a:xfrm>
            <a:off x="1453771" y="5521766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3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כותרת 4">
            <a:extLst>
              <a:ext uri="{FF2B5EF4-FFF2-40B4-BE49-F238E27FC236}">
                <a16:creationId xmlns:a16="http://schemas.microsoft.com/office/drawing/2014/main" id="{9C882CC6-5CB7-E091-C6C9-44FEF6A484E5}"/>
              </a:ext>
            </a:extLst>
          </p:cNvPr>
          <p:cNvSpPr txBox="1">
            <a:spLocks/>
          </p:cNvSpPr>
          <p:nvPr/>
        </p:nvSpPr>
        <p:spPr>
          <a:xfrm>
            <a:off x="1205407" y="413947"/>
            <a:ext cx="12975676" cy="88537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  <a:t>Unit Testing: </a:t>
            </a:r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Frequency Analysis Algorithm</a:t>
            </a:r>
            <a:b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</a:br>
            <a:endParaRPr lang="en-US" sz="445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907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3FCDE3-6022-412D-9984-2B58DF1D5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5103E312-6525-0AFC-8235-F2BED12C2A29}"/>
              </a:ext>
            </a:extLst>
          </p:cNvPr>
          <p:cNvSpPr/>
          <p:nvPr/>
        </p:nvSpPr>
        <p:spPr>
          <a:xfrm>
            <a:off x="1182547" y="1479713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Shape 8">
            <a:extLst>
              <a:ext uri="{FF2B5EF4-FFF2-40B4-BE49-F238E27FC236}">
                <a16:creationId xmlns:a16="http://schemas.microsoft.com/office/drawing/2014/main" id="{2B3E7BBC-66E3-9CA7-2A08-70F26A9E3F39}"/>
              </a:ext>
            </a:extLst>
          </p:cNvPr>
          <p:cNvSpPr/>
          <p:nvPr/>
        </p:nvSpPr>
        <p:spPr>
          <a:xfrm>
            <a:off x="1182547" y="3235192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id="{2063B9B9-BDB1-B5D5-44A8-90E4240397B9}"/>
              </a:ext>
            </a:extLst>
          </p:cNvPr>
          <p:cNvSpPr/>
          <p:nvPr/>
        </p:nvSpPr>
        <p:spPr>
          <a:xfrm>
            <a:off x="1182547" y="4945384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C6717498-AD6D-9076-2B23-D9216575F9DC}"/>
              </a:ext>
            </a:extLst>
          </p:cNvPr>
          <p:cNvSpPr/>
          <p:nvPr/>
        </p:nvSpPr>
        <p:spPr>
          <a:xfrm>
            <a:off x="1182547" y="744737"/>
            <a:ext cx="7302460" cy="504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4350"/>
              </a:lnSpc>
            </a:pPr>
            <a:endParaRPr lang="en-US" sz="28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0C40FC13-21B0-A0AF-3185-EDA59E7F2679}"/>
              </a:ext>
            </a:extLst>
          </p:cNvPr>
          <p:cNvSpPr/>
          <p:nvPr/>
        </p:nvSpPr>
        <p:spPr>
          <a:xfrm>
            <a:off x="2214223" y="1671639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Objective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03D7C549-E6B9-5ACF-47A6-03B64F8D00E6}"/>
              </a:ext>
            </a:extLst>
          </p:cNvPr>
          <p:cNvSpPr/>
          <p:nvPr/>
        </p:nvSpPr>
        <p:spPr>
          <a:xfrm>
            <a:off x="2214222" y="2107884"/>
            <a:ext cx="10335129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80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Confirm that each transmitted bit maintains an exact duration of 0.5ms, as specified by the protocol.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E15956B4-5B27-127E-19F7-2386615765C4}"/>
              </a:ext>
            </a:extLst>
          </p:cNvPr>
          <p:cNvSpPr/>
          <p:nvPr/>
        </p:nvSpPr>
        <p:spPr>
          <a:xfrm>
            <a:off x="2214223" y="3404474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Procedure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2904F9EF-8955-CF57-3267-BBA3521C22E3}"/>
              </a:ext>
            </a:extLst>
          </p:cNvPr>
          <p:cNvSpPr/>
          <p:nvPr/>
        </p:nvSpPr>
        <p:spPr>
          <a:xfrm>
            <a:off x="2214222" y="3639028"/>
            <a:ext cx="9759687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80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Record the transmission of a single bit using an external PC equipped with audio editing software (e.g., Audacity). Measure the precise length of the recorded waveform.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1ADAFD02-855D-9AD1-3C93-4254EE6FF30D}"/>
              </a:ext>
            </a:extLst>
          </p:cNvPr>
          <p:cNvSpPr/>
          <p:nvPr/>
        </p:nvSpPr>
        <p:spPr>
          <a:xfrm>
            <a:off x="2214223" y="5137310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Success Criteria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A1CDA957-EC96-7D3D-7E03-3BC7F8621AE7}"/>
              </a:ext>
            </a:extLst>
          </p:cNvPr>
          <p:cNvSpPr/>
          <p:nvPr/>
        </p:nvSpPr>
        <p:spPr>
          <a:xfrm>
            <a:off x="2214223" y="5573555"/>
            <a:ext cx="10059232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80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The measured waveform duration must be exactly 0.5ms, demonstrating accurate bit timing.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917753DF-30C1-6915-1796-383A4B44294B}"/>
              </a:ext>
            </a:extLst>
          </p:cNvPr>
          <p:cNvSpPr/>
          <p:nvPr/>
        </p:nvSpPr>
        <p:spPr>
          <a:xfrm>
            <a:off x="1205407" y="1502573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56447EAD-08B8-E3E3-BEA0-13049ECAC1DD}"/>
              </a:ext>
            </a:extLst>
          </p:cNvPr>
          <p:cNvSpPr/>
          <p:nvPr/>
        </p:nvSpPr>
        <p:spPr>
          <a:xfrm>
            <a:off x="1453771" y="2056095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1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Shape 9">
            <a:extLst>
              <a:ext uri="{FF2B5EF4-FFF2-40B4-BE49-F238E27FC236}">
                <a16:creationId xmlns:a16="http://schemas.microsoft.com/office/drawing/2014/main" id="{56327234-55C7-D42F-89C1-01B51705CF63}"/>
              </a:ext>
            </a:extLst>
          </p:cNvPr>
          <p:cNvSpPr/>
          <p:nvPr/>
        </p:nvSpPr>
        <p:spPr>
          <a:xfrm>
            <a:off x="1205407" y="3235409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16954887-F95F-4E87-6EB8-9AA07527450F}"/>
              </a:ext>
            </a:extLst>
          </p:cNvPr>
          <p:cNvSpPr/>
          <p:nvPr/>
        </p:nvSpPr>
        <p:spPr>
          <a:xfrm>
            <a:off x="1453771" y="3788930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2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Shape 14">
            <a:extLst>
              <a:ext uri="{FF2B5EF4-FFF2-40B4-BE49-F238E27FC236}">
                <a16:creationId xmlns:a16="http://schemas.microsoft.com/office/drawing/2014/main" id="{DC8D07BC-FF03-D431-A66E-D58109643500}"/>
              </a:ext>
            </a:extLst>
          </p:cNvPr>
          <p:cNvSpPr/>
          <p:nvPr/>
        </p:nvSpPr>
        <p:spPr>
          <a:xfrm>
            <a:off x="1205407" y="4968244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 15">
            <a:extLst>
              <a:ext uri="{FF2B5EF4-FFF2-40B4-BE49-F238E27FC236}">
                <a16:creationId xmlns:a16="http://schemas.microsoft.com/office/drawing/2014/main" id="{CF649534-A6EE-1AC2-1355-96D10E444AA8}"/>
              </a:ext>
            </a:extLst>
          </p:cNvPr>
          <p:cNvSpPr/>
          <p:nvPr/>
        </p:nvSpPr>
        <p:spPr>
          <a:xfrm>
            <a:off x="1453771" y="5521766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3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כותרת 4">
            <a:extLst>
              <a:ext uri="{FF2B5EF4-FFF2-40B4-BE49-F238E27FC236}">
                <a16:creationId xmlns:a16="http://schemas.microsoft.com/office/drawing/2014/main" id="{6796706D-4737-D101-D09D-9A9EFAB60CAB}"/>
              </a:ext>
            </a:extLst>
          </p:cNvPr>
          <p:cNvSpPr txBox="1">
            <a:spLocks/>
          </p:cNvSpPr>
          <p:nvPr/>
        </p:nvSpPr>
        <p:spPr>
          <a:xfrm>
            <a:off x="1205407" y="413947"/>
            <a:ext cx="12975676" cy="88537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Physical Layer Testing: Bit Duration and Timing</a:t>
            </a:r>
            <a:b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</a:br>
            <a:b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</a:br>
            <a:endParaRPr lang="en-US" sz="445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5970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B2EB0-1844-69AC-8561-7CC0E8C55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BF6DF130-78C8-A308-CDFE-C56DD25AC8D8}"/>
              </a:ext>
            </a:extLst>
          </p:cNvPr>
          <p:cNvSpPr/>
          <p:nvPr/>
        </p:nvSpPr>
        <p:spPr>
          <a:xfrm>
            <a:off x="1182547" y="1479713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Shape 8">
            <a:extLst>
              <a:ext uri="{FF2B5EF4-FFF2-40B4-BE49-F238E27FC236}">
                <a16:creationId xmlns:a16="http://schemas.microsoft.com/office/drawing/2014/main" id="{B132082A-42D8-B09A-9F05-F39A4A622202}"/>
              </a:ext>
            </a:extLst>
          </p:cNvPr>
          <p:cNvSpPr/>
          <p:nvPr/>
        </p:nvSpPr>
        <p:spPr>
          <a:xfrm>
            <a:off x="1182547" y="3235192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id="{79A7FC49-F865-7606-B144-D28EDD29FE7D}"/>
              </a:ext>
            </a:extLst>
          </p:cNvPr>
          <p:cNvSpPr/>
          <p:nvPr/>
        </p:nvSpPr>
        <p:spPr>
          <a:xfrm>
            <a:off x="1182547" y="4945384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B06166BE-1DB9-6979-63E7-FAE16BF62041}"/>
              </a:ext>
            </a:extLst>
          </p:cNvPr>
          <p:cNvSpPr/>
          <p:nvPr/>
        </p:nvSpPr>
        <p:spPr>
          <a:xfrm>
            <a:off x="1182547" y="744737"/>
            <a:ext cx="7302460" cy="504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800"/>
              </a:lnSpc>
            </a:pPr>
            <a:endParaRPr lang="en-US" sz="2800" b="1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F9F47061-D5C2-0282-21D9-50C11507E60D}"/>
              </a:ext>
            </a:extLst>
          </p:cNvPr>
          <p:cNvSpPr/>
          <p:nvPr/>
        </p:nvSpPr>
        <p:spPr>
          <a:xfrm>
            <a:off x="2214223" y="1671639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Objective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9ECF4E49-CA8E-076F-48E9-CE6981CEB99A}"/>
              </a:ext>
            </a:extLst>
          </p:cNvPr>
          <p:cNvSpPr/>
          <p:nvPr/>
        </p:nvSpPr>
        <p:spPr>
          <a:xfrm>
            <a:off x="2214223" y="2107884"/>
            <a:ext cx="9972522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40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Test the successful end-to-end transfer of a short message between devices.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1A552FC9-6F39-BA74-71DA-59CA24B72634}"/>
              </a:ext>
            </a:extLst>
          </p:cNvPr>
          <p:cNvSpPr/>
          <p:nvPr/>
        </p:nvSpPr>
        <p:spPr>
          <a:xfrm>
            <a:off x="2214223" y="3404474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Procedure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BCF9D9F6-48EE-4ACC-23B3-91B0366AC088}"/>
              </a:ext>
            </a:extLst>
          </p:cNvPr>
          <p:cNvSpPr/>
          <p:nvPr/>
        </p:nvSpPr>
        <p:spPr>
          <a:xfrm>
            <a:off x="2214223" y="3639028"/>
            <a:ext cx="10201954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40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The transmitting (Tx) device sends the string "TEST" to the receiving (Rx) device.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DE32B80A-02C3-2729-BE54-97B449D52EE1}"/>
              </a:ext>
            </a:extLst>
          </p:cNvPr>
          <p:cNvSpPr/>
          <p:nvPr/>
        </p:nvSpPr>
        <p:spPr>
          <a:xfrm>
            <a:off x="2214223" y="5137310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Success Criteria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016B68F6-11B0-D625-DDC5-89C83E6B642F}"/>
              </a:ext>
            </a:extLst>
          </p:cNvPr>
          <p:cNvSpPr/>
          <p:nvPr/>
        </p:nvSpPr>
        <p:spPr>
          <a:xfrm>
            <a:off x="2214222" y="5573555"/>
            <a:ext cx="10603143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40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The Rx device correctly decodes the message, checksum validation passes, and the text "TEST" is displayed on the screen.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AC44A820-38B3-386B-D3D1-125E67C4155F}"/>
              </a:ext>
            </a:extLst>
          </p:cNvPr>
          <p:cNvSpPr/>
          <p:nvPr/>
        </p:nvSpPr>
        <p:spPr>
          <a:xfrm>
            <a:off x="1205407" y="1502573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0370DCC7-CF88-6705-FDC0-AD2C558BF8FA}"/>
              </a:ext>
            </a:extLst>
          </p:cNvPr>
          <p:cNvSpPr/>
          <p:nvPr/>
        </p:nvSpPr>
        <p:spPr>
          <a:xfrm>
            <a:off x="1453771" y="2056095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1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Shape 9">
            <a:extLst>
              <a:ext uri="{FF2B5EF4-FFF2-40B4-BE49-F238E27FC236}">
                <a16:creationId xmlns:a16="http://schemas.microsoft.com/office/drawing/2014/main" id="{89A822C7-2C7A-2AAE-E626-6BE754F62CCA}"/>
              </a:ext>
            </a:extLst>
          </p:cNvPr>
          <p:cNvSpPr/>
          <p:nvPr/>
        </p:nvSpPr>
        <p:spPr>
          <a:xfrm>
            <a:off x="1205407" y="3235409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758371E4-900A-EE2A-0E6A-6CEECF8882DD}"/>
              </a:ext>
            </a:extLst>
          </p:cNvPr>
          <p:cNvSpPr/>
          <p:nvPr/>
        </p:nvSpPr>
        <p:spPr>
          <a:xfrm>
            <a:off x="1453771" y="3788930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2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Shape 14">
            <a:extLst>
              <a:ext uri="{FF2B5EF4-FFF2-40B4-BE49-F238E27FC236}">
                <a16:creationId xmlns:a16="http://schemas.microsoft.com/office/drawing/2014/main" id="{E6C66A6D-1916-7296-0EE0-092918963A46}"/>
              </a:ext>
            </a:extLst>
          </p:cNvPr>
          <p:cNvSpPr/>
          <p:nvPr/>
        </p:nvSpPr>
        <p:spPr>
          <a:xfrm>
            <a:off x="1205407" y="4968244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 15">
            <a:extLst>
              <a:ext uri="{FF2B5EF4-FFF2-40B4-BE49-F238E27FC236}">
                <a16:creationId xmlns:a16="http://schemas.microsoft.com/office/drawing/2014/main" id="{599646E2-A5C9-1F04-82BA-BC4C0C341E50}"/>
              </a:ext>
            </a:extLst>
          </p:cNvPr>
          <p:cNvSpPr/>
          <p:nvPr/>
        </p:nvSpPr>
        <p:spPr>
          <a:xfrm>
            <a:off x="1453771" y="5521766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3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כותרת 4">
            <a:extLst>
              <a:ext uri="{FF2B5EF4-FFF2-40B4-BE49-F238E27FC236}">
                <a16:creationId xmlns:a16="http://schemas.microsoft.com/office/drawing/2014/main" id="{3B25B5F5-60AD-6153-79A5-23623F0BC931}"/>
              </a:ext>
            </a:extLst>
          </p:cNvPr>
          <p:cNvSpPr txBox="1">
            <a:spLocks/>
          </p:cNvSpPr>
          <p:nvPr/>
        </p:nvSpPr>
        <p:spPr>
          <a:xfrm>
            <a:off x="1205407" y="413947"/>
            <a:ext cx="12975676" cy="88537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Integration Testing: </a:t>
            </a:r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  <a:t>Single Packet Transmission</a:t>
            </a:r>
            <a:b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</a:br>
            <a:endParaRPr lang="en-US" sz="44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8165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A07DCF-EBF3-6371-476E-081C564412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53A5D7CD-D100-0407-F0FE-F616F82BA715}"/>
              </a:ext>
            </a:extLst>
          </p:cNvPr>
          <p:cNvSpPr/>
          <p:nvPr/>
        </p:nvSpPr>
        <p:spPr>
          <a:xfrm>
            <a:off x="1182547" y="1479713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Shape 8">
            <a:extLst>
              <a:ext uri="{FF2B5EF4-FFF2-40B4-BE49-F238E27FC236}">
                <a16:creationId xmlns:a16="http://schemas.microsoft.com/office/drawing/2014/main" id="{2D0CC3C6-2AE4-E5FE-953C-D0CC3B984C0B}"/>
              </a:ext>
            </a:extLst>
          </p:cNvPr>
          <p:cNvSpPr/>
          <p:nvPr/>
        </p:nvSpPr>
        <p:spPr>
          <a:xfrm>
            <a:off x="1182547" y="3235192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id="{626B9787-7993-E02E-1A00-C04A793F4A45}"/>
              </a:ext>
            </a:extLst>
          </p:cNvPr>
          <p:cNvSpPr/>
          <p:nvPr/>
        </p:nvSpPr>
        <p:spPr>
          <a:xfrm>
            <a:off x="1182547" y="4945384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4A559ACC-4167-9579-ABA8-32CD68A1F792}"/>
              </a:ext>
            </a:extLst>
          </p:cNvPr>
          <p:cNvSpPr/>
          <p:nvPr/>
        </p:nvSpPr>
        <p:spPr>
          <a:xfrm>
            <a:off x="1182547" y="744737"/>
            <a:ext cx="7302460" cy="504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800"/>
              </a:lnSpc>
            </a:pPr>
            <a:endParaRPr lang="en-US" sz="2800" b="1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022E0D35-512E-EE67-26C6-76AE6CDD29CA}"/>
              </a:ext>
            </a:extLst>
          </p:cNvPr>
          <p:cNvSpPr/>
          <p:nvPr/>
        </p:nvSpPr>
        <p:spPr>
          <a:xfrm>
            <a:off x="2214223" y="1671639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Objective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20240189-7039-243D-8C4E-2D07E002FD7E}"/>
              </a:ext>
            </a:extLst>
          </p:cNvPr>
          <p:cNvSpPr/>
          <p:nvPr/>
        </p:nvSpPr>
        <p:spPr>
          <a:xfrm>
            <a:off x="2214222" y="2107884"/>
            <a:ext cx="10027701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40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Ensure the collision avoidance mechanism (Request To Send/Clear To Send) functions as expected.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E1160F74-176E-79E4-4DC4-25DA52AAA321}"/>
              </a:ext>
            </a:extLst>
          </p:cNvPr>
          <p:cNvSpPr/>
          <p:nvPr/>
        </p:nvSpPr>
        <p:spPr>
          <a:xfrm>
            <a:off x="2214223" y="3404474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Procedure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27223C2F-87A7-AAA0-2FAC-07EE66DF560B}"/>
              </a:ext>
            </a:extLst>
          </p:cNvPr>
          <p:cNvSpPr/>
          <p:nvPr/>
        </p:nvSpPr>
        <p:spPr>
          <a:xfrm>
            <a:off x="2214223" y="3822386"/>
            <a:ext cx="6475452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40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The Tx device initiates a transmission sequence.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CB0C6CB4-9415-BEFF-160F-EF11018A8660}"/>
              </a:ext>
            </a:extLst>
          </p:cNvPr>
          <p:cNvSpPr/>
          <p:nvPr/>
        </p:nvSpPr>
        <p:spPr>
          <a:xfrm>
            <a:off x="2214223" y="5137310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Success Criteria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CD2FFF23-E6A8-31D3-42D9-CE3D9A864864}"/>
              </a:ext>
            </a:extLst>
          </p:cNvPr>
          <p:cNvSpPr/>
          <p:nvPr/>
        </p:nvSpPr>
        <p:spPr>
          <a:xfrm>
            <a:off x="2214223" y="5573555"/>
            <a:ext cx="10027700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40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Tx waits for CTS. Rx sends CTS upon hearing RTS. Tx only transmits data after receiving CTS.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B9FB5729-413F-5654-3C0B-F6B57E656C0C}"/>
              </a:ext>
            </a:extLst>
          </p:cNvPr>
          <p:cNvSpPr/>
          <p:nvPr/>
        </p:nvSpPr>
        <p:spPr>
          <a:xfrm>
            <a:off x="1205407" y="1502573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826DEA8F-41E7-2E44-CD0A-E0C200A5D907}"/>
              </a:ext>
            </a:extLst>
          </p:cNvPr>
          <p:cNvSpPr/>
          <p:nvPr/>
        </p:nvSpPr>
        <p:spPr>
          <a:xfrm>
            <a:off x="1453771" y="2056095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1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Shape 9">
            <a:extLst>
              <a:ext uri="{FF2B5EF4-FFF2-40B4-BE49-F238E27FC236}">
                <a16:creationId xmlns:a16="http://schemas.microsoft.com/office/drawing/2014/main" id="{929BF727-6894-2157-ABE2-9FDC3B1FA92A}"/>
              </a:ext>
            </a:extLst>
          </p:cNvPr>
          <p:cNvSpPr/>
          <p:nvPr/>
        </p:nvSpPr>
        <p:spPr>
          <a:xfrm>
            <a:off x="1205407" y="3235409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BF4BBB73-D148-DAEF-B92F-ADDCBE7EA8A8}"/>
              </a:ext>
            </a:extLst>
          </p:cNvPr>
          <p:cNvSpPr/>
          <p:nvPr/>
        </p:nvSpPr>
        <p:spPr>
          <a:xfrm>
            <a:off x="1453771" y="3788930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2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Shape 14">
            <a:extLst>
              <a:ext uri="{FF2B5EF4-FFF2-40B4-BE49-F238E27FC236}">
                <a16:creationId xmlns:a16="http://schemas.microsoft.com/office/drawing/2014/main" id="{14EF2D74-FBDA-F9A8-179C-E414B6A2F02B}"/>
              </a:ext>
            </a:extLst>
          </p:cNvPr>
          <p:cNvSpPr/>
          <p:nvPr/>
        </p:nvSpPr>
        <p:spPr>
          <a:xfrm>
            <a:off x="1205407" y="4968244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 15">
            <a:extLst>
              <a:ext uri="{FF2B5EF4-FFF2-40B4-BE49-F238E27FC236}">
                <a16:creationId xmlns:a16="http://schemas.microsoft.com/office/drawing/2014/main" id="{6FE068EB-A1F8-0B48-B92F-6F6AD1A3A048}"/>
              </a:ext>
            </a:extLst>
          </p:cNvPr>
          <p:cNvSpPr/>
          <p:nvPr/>
        </p:nvSpPr>
        <p:spPr>
          <a:xfrm>
            <a:off x="1453771" y="5521766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3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כותרת 4">
            <a:extLst>
              <a:ext uri="{FF2B5EF4-FFF2-40B4-BE49-F238E27FC236}">
                <a16:creationId xmlns:a16="http://schemas.microsoft.com/office/drawing/2014/main" id="{9C3DA98C-3133-5F47-FFAA-4A9A136B5B53}"/>
              </a:ext>
            </a:extLst>
          </p:cNvPr>
          <p:cNvSpPr txBox="1">
            <a:spLocks/>
          </p:cNvSpPr>
          <p:nvPr/>
        </p:nvSpPr>
        <p:spPr>
          <a:xfrm>
            <a:off x="1205406" y="413947"/>
            <a:ext cx="13866151" cy="88537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Integration Testing: RTS/CTS Handshake</a:t>
            </a:r>
            <a:b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</a:br>
            <a:endParaRPr lang="en-US" sz="44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9531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693AA-E9E6-163C-4C39-5E0B6B356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AADC1E0C-EDB6-47F2-43D5-1F7F64FFC4E1}"/>
              </a:ext>
            </a:extLst>
          </p:cNvPr>
          <p:cNvSpPr/>
          <p:nvPr/>
        </p:nvSpPr>
        <p:spPr>
          <a:xfrm>
            <a:off x="1182547" y="1479713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Shape 8">
            <a:extLst>
              <a:ext uri="{FF2B5EF4-FFF2-40B4-BE49-F238E27FC236}">
                <a16:creationId xmlns:a16="http://schemas.microsoft.com/office/drawing/2014/main" id="{30BBCA07-495E-2C80-6AD4-E8274EB13E0A}"/>
              </a:ext>
            </a:extLst>
          </p:cNvPr>
          <p:cNvSpPr/>
          <p:nvPr/>
        </p:nvSpPr>
        <p:spPr>
          <a:xfrm>
            <a:off x="1182547" y="3235192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id="{1D1FCBC0-416E-DA74-066F-E10BA9D77E1C}"/>
              </a:ext>
            </a:extLst>
          </p:cNvPr>
          <p:cNvSpPr/>
          <p:nvPr/>
        </p:nvSpPr>
        <p:spPr>
          <a:xfrm>
            <a:off x="1182547" y="4945384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1713A60C-7275-DF45-32B0-8E42C46603A8}"/>
              </a:ext>
            </a:extLst>
          </p:cNvPr>
          <p:cNvSpPr/>
          <p:nvPr/>
        </p:nvSpPr>
        <p:spPr>
          <a:xfrm>
            <a:off x="1182547" y="744737"/>
            <a:ext cx="7302460" cy="504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800"/>
              </a:lnSpc>
            </a:pPr>
            <a:endParaRPr lang="en-US" sz="28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1D855EFE-17B4-F3EB-2817-E42CEB564E06}"/>
              </a:ext>
            </a:extLst>
          </p:cNvPr>
          <p:cNvSpPr/>
          <p:nvPr/>
        </p:nvSpPr>
        <p:spPr>
          <a:xfrm>
            <a:off x="2214223" y="1671639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Objective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7643F854-CBB2-AFBE-F020-030AFF191D6A}"/>
              </a:ext>
            </a:extLst>
          </p:cNvPr>
          <p:cNvSpPr/>
          <p:nvPr/>
        </p:nvSpPr>
        <p:spPr>
          <a:xfrm>
            <a:off x="2214223" y="2154131"/>
            <a:ext cx="6475452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75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Determine the maximum reliable communication distance.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60F5F20A-2F02-A8CD-4F99-D429D94C79DB}"/>
              </a:ext>
            </a:extLst>
          </p:cNvPr>
          <p:cNvSpPr/>
          <p:nvPr/>
        </p:nvSpPr>
        <p:spPr>
          <a:xfrm>
            <a:off x="2214223" y="3404474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Procedure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B1C9F33A-35BA-C3D9-0546-C87D9EA1E4F8}"/>
              </a:ext>
            </a:extLst>
          </p:cNvPr>
          <p:cNvSpPr/>
          <p:nvPr/>
        </p:nvSpPr>
        <p:spPr>
          <a:xfrm>
            <a:off x="2214222" y="3858540"/>
            <a:ext cx="9736039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75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Place devices 10cm apart; increase distance by 10cm until decoding fails.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C79F3631-A344-E484-8E6D-2908E4DBE23D}"/>
              </a:ext>
            </a:extLst>
          </p:cNvPr>
          <p:cNvSpPr/>
          <p:nvPr/>
        </p:nvSpPr>
        <p:spPr>
          <a:xfrm>
            <a:off x="2214223" y="5137310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Success Criteria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E30E264A-BE7E-57E8-DF75-287B1F18F2F8}"/>
              </a:ext>
            </a:extLst>
          </p:cNvPr>
          <p:cNvSpPr/>
          <p:nvPr/>
        </p:nvSpPr>
        <p:spPr>
          <a:xfrm>
            <a:off x="2214223" y="5577130"/>
            <a:ext cx="10595260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75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Document the precise distance at which reliable communication ceases.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3592A302-8AE1-F79B-31A1-8CA14AE05C52}"/>
              </a:ext>
            </a:extLst>
          </p:cNvPr>
          <p:cNvSpPr/>
          <p:nvPr/>
        </p:nvSpPr>
        <p:spPr>
          <a:xfrm>
            <a:off x="1205407" y="1502573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8D84C3CA-69EE-4CCF-B754-61F070883934}"/>
              </a:ext>
            </a:extLst>
          </p:cNvPr>
          <p:cNvSpPr/>
          <p:nvPr/>
        </p:nvSpPr>
        <p:spPr>
          <a:xfrm>
            <a:off x="1453771" y="2056095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1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Shape 9">
            <a:extLst>
              <a:ext uri="{FF2B5EF4-FFF2-40B4-BE49-F238E27FC236}">
                <a16:creationId xmlns:a16="http://schemas.microsoft.com/office/drawing/2014/main" id="{5755270D-FCA8-7B8A-8746-9C544B725C71}"/>
              </a:ext>
            </a:extLst>
          </p:cNvPr>
          <p:cNvSpPr/>
          <p:nvPr/>
        </p:nvSpPr>
        <p:spPr>
          <a:xfrm>
            <a:off x="1205407" y="3235409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C04D6CF3-8E99-A3AA-525A-D7F98308A423}"/>
              </a:ext>
            </a:extLst>
          </p:cNvPr>
          <p:cNvSpPr/>
          <p:nvPr/>
        </p:nvSpPr>
        <p:spPr>
          <a:xfrm>
            <a:off x="1453771" y="3788930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2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Shape 14">
            <a:extLst>
              <a:ext uri="{FF2B5EF4-FFF2-40B4-BE49-F238E27FC236}">
                <a16:creationId xmlns:a16="http://schemas.microsoft.com/office/drawing/2014/main" id="{9D78DEDB-754D-8A3C-5666-D58139F09BE0}"/>
              </a:ext>
            </a:extLst>
          </p:cNvPr>
          <p:cNvSpPr/>
          <p:nvPr/>
        </p:nvSpPr>
        <p:spPr>
          <a:xfrm>
            <a:off x="1205407" y="4968244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 15">
            <a:extLst>
              <a:ext uri="{FF2B5EF4-FFF2-40B4-BE49-F238E27FC236}">
                <a16:creationId xmlns:a16="http://schemas.microsoft.com/office/drawing/2014/main" id="{2AB51A65-7A7F-BA44-21E9-EBF8B0B1FCB0}"/>
              </a:ext>
            </a:extLst>
          </p:cNvPr>
          <p:cNvSpPr/>
          <p:nvPr/>
        </p:nvSpPr>
        <p:spPr>
          <a:xfrm>
            <a:off x="1453771" y="5521766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3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כותרת 4">
            <a:extLst>
              <a:ext uri="{FF2B5EF4-FFF2-40B4-BE49-F238E27FC236}">
                <a16:creationId xmlns:a16="http://schemas.microsoft.com/office/drawing/2014/main" id="{E1AD87C4-F62F-123F-CE34-CDA7BA035B2F}"/>
              </a:ext>
            </a:extLst>
          </p:cNvPr>
          <p:cNvSpPr txBox="1">
            <a:spLocks/>
          </p:cNvSpPr>
          <p:nvPr/>
        </p:nvSpPr>
        <p:spPr>
          <a:xfrm>
            <a:off x="1205406" y="413947"/>
            <a:ext cx="13866151" cy="88537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Field Testing: Maximum Effective Range </a:t>
            </a:r>
            <a:br>
              <a:rPr lang="en-US" sz="4450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</a:br>
            <a:endParaRPr lang="en-US" sz="44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23985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1A13C9-D6C0-279D-9DBB-E7C63297E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97F0D1BB-F455-B0BB-C0EB-CD302D4BF902}"/>
              </a:ext>
            </a:extLst>
          </p:cNvPr>
          <p:cNvSpPr/>
          <p:nvPr/>
        </p:nvSpPr>
        <p:spPr>
          <a:xfrm>
            <a:off x="1182547" y="1479713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Shape 8">
            <a:extLst>
              <a:ext uri="{FF2B5EF4-FFF2-40B4-BE49-F238E27FC236}">
                <a16:creationId xmlns:a16="http://schemas.microsoft.com/office/drawing/2014/main" id="{9586B329-C15F-34BF-C7DB-398CF3560FC3}"/>
              </a:ext>
            </a:extLst>
          </p:cNvPr>
          <p:cNvSpPr/>
          <p:nvPr/>
        </p:nvSpPr>
        <p:spPr>
          <a:xfrm>
            <a:off x="1182547" y="3235192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id="{10CAC5DB-0FA5-F865-CC72-40CEC34390F7}"/>
              </a:ext>
            </a:extLst>
          </p:cNvPr>
          <p:cNvSpPr/>
          <p:nvPr/>
        </p:nvSpPr>
        <p:spPr>
          <a:xfrm>
            <a:off x="1182547" y="4945384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811BF900-C8EF-D62B-1322-7662CA2CF60A}"/>
              </a:ext>
            </a:extLst>
          </p:cNvPr>
          <p:cNvSpPr/>
          <p:nvPr/>
        </p:nvSpPr>
        <p:spPr>
          <a:xfrm>
            <a:off x="1182547" y="712765"/>
            <a:ext cx="7302460" cy="504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800"/>
              </a:lnSpc>
            </a:pPr>
            <a:endParaRPr lang="en-US" sz="28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F9AA4386-2C60-08F8-71A5-98C89677A48D}"/>
              </a:ext>
            </a:extLst>
          </p:cNvPr>
          <p:cNvSpPr/>
          <p:nvPr/>
        </p:nvSpPr>
        <p:spPr>
          <a:xfrm>
            <a:off x="2214223" y="1671639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Objective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BE99E3E4-A09F-24E4-D73D-F6D85C7E8138}"/>
              </a:ext>
            </a:extLst>
          </p:cNvPr>
          <p:cNvSpPr/>
          <p:nvPr/>
        </p:nvSpPr>
        <p:spPr>
          <a:xfrm>
            <a:off x="2214223" y="2107884"/>
            <a:ext cx="6475452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750"/>
              </a:lnSpc>
            </a:pPr>
            <a:r>
              <a:rPr lang="en-US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Validate system performance in a noisy environment.</a:t>
            </a:r>
            <a:endParaRPr lang="en-US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1E50BE09-86F0-9A00-84A0-CEF6DB88CEE7}"/>
              </a:ext>
            </a:extLst>
          </p:cNvPr>
          <p:cNvSpPr/>
          <p:nvPr/>
        </p:nvSpPr>
        <p:spPr>
          <a:xfrm>
            <a:off x="2214223" y="3404474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Procedure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04DA1D26-FBBB-DC6F-E37D-ECFD4A874DD8}"/>
              </a:ext>
            </a:extLst>
          </p:cNvPr>
          <p:cNvSpPr/>
          <p:nvPr/>
        </p:nvSpPr>
        <p:spPr>
          <a:xfrm>
            <a:off x="2214222" y="3822386"/>
            <a:ext cx="10374543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75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Perform transmission while introducing external noise near the receiver.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73E04DD3-8705-392C-2307-3DD56C17DCE2}"/>
              </a:ext>
            </a:extLst>
          </p:cNvPr>
          <p:cNvSpPr/>
          <p:nvPr/>
        </p:nvSpPr>
        <p:spPr>
          <a:xfrm>
            <a:off x="2214223" y="5137310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Success Criteria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0DB7E7C6-F445-A1B4-76A8-5D7003DCA6E0}"/>
              </a:ext>
            </a:extLst>
          </p:cNvPr>
          <p:cNvSpPr/>
          <p:nvPr/>
        </p:nvSpPr>
        <p:spPr>
          <a:xfrm>
            <a:off x="2214223" y="5573555"/>
            <a:ext cx="10303598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750"/>
              </a:lnSpc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The system must successfully filter external noise and maintain communication integrity.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D39019A2-87B8-1C97-3237-58051B66BEE6}"/>
              </a:ext>
            </a:extLst>
          </p:cNvPr>
          <p:cNvSpPr/>
          <p:nvPr/>
        </p:nvSpPr>
        <p:spPr>
          <a:xfrm>
            <a:off x="1205407" y="1502573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C48FC4DE-3D5A-24E7-E86D-22A91ADF4495}"/>
              </a:ext>
            </a:extLst>
          </p:cNvPr>
          <p:cNvSpPr/>
          <p:nvPr/>
        </p:nvSpPr>
        <p:spPr>
          <a:xfrm>
            <a:off x="1453771" y="2056095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1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Shape 9">
            <a:extLst>
              <a:ext uri="{FF2B5EF4-FFF2-40B4-BE49-F238E27FC236}">
                <a16:creationId xmlns:a16="http://schemas.microsoft.com/office/drawing/2014/main" id="{E7CDD1D8-9D7C-C6C3-26DB-434FAACDBABC}"/>
              </a:ext>
            </a:extLst>
          </p:cNvPr>
          <p:cNvSpPr/>
          <p:nvPr/>
        </p:nvSpPr>
        <p:spPr>
          <a:xfrm>
            <a:off x="1205407" y="3235409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F2616523-9E64-9509-CFA3-1491A671AD56}"/>
              </a:ext>
            </a:extLst>
          </p:cNvPr>
          <p:cNvSpPr/>
          <p:nvPr/>
        </p:nvSpPr>
        <p:spPr>
          <a:xfrm>
            <a:off x="1453771" y="3788930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2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Shape 14">
            <a:extLst>
              <a:ext uri="{FF2B5EF4-FFF2-40B4-BE49-F238E27FC236}">
                <a16:creationId xmlns:a16="http://schemas.microsoft.com/office/drawing/2014/main" id="{E2149D6C-7095-168D-1197-5026992108DF}"/>
              </a:ext>
            </a:extLst>
          </p:cNvPr>
          <p:cNvSpPr/>
          <p:nvPr/>
        </p:nvSpPr>
        <p:spPr>
          <a:xfrm>
            <a:off x="1205407" y="4968244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 15">
            <a:extLst>
              <a:ext uri="{FF2B5EF4-FFF2-40B4-BE49-F238E27FC236}">
                <a16:creationId xmlns:a16="http://schemas.microsoft.com/office/drawing/2014/main" id="{5B1F1949-2C4A-BAD3-0238-67BE01A0C90E}"/>
              </a:ext>
            </a:extLst>
          </p:cNvPr>
          <p:cNvSpPr/>
          <p:nvPr/>
        </p:nvSpPr>
        <p:spPr>
          <a:xfrm>
            <a:off x="1453771" y="5521766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3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כותרת 4">
            <a:extLst>
              <a:ext uri="{FF2B5EF4-FFF2-40B4-BE49-F238E27FC236}">
                <a16:creationId xmlns:a16="http://schemas.microsoft.com/office/drawing/2014/main" id="{A4A18A59-31D5-91CE-4F82-700E01EAF2F9}"/>
              </a:ext>
            </a:extLst>
          </p:cNvPr>
          <p:cNvSpPr txBox="1">
            <a:spLocks/>
          </p:cNvSpPr>
          <p:nvPr/>
        </p:nvSpPr>
        <p:spPr>
          <a:xfrm>
            <a:off x="1205406" y="413947"/>
            <a:ext cx="13866151" cy="88537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Field Testing: Noise Immunity</a:t>
            </a:r>
            <a:b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</a:br>
            <a:endParaRPr lang="en-US" sz="445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642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521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Why Ultrasound: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793790" y="255299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RF Challenges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2050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Crowded frequency spectrums.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472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Susceptible to electromagnetic interference.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894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Signal congestion and "snooping" risks.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53169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Poor propagation through conductive media (examples: water, human body).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2552990"/>
            <a:ext cx="352556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Ultrasound Advantages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599521" y="32050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Propagates well through liquids and tissue.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36472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Naturally contained by solid barriers, enhancing security.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0894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Avoids crowded radio spectrums.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53169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Ideal for environments where RF fails (examples: operating rooms, underwater).</a:t>
            </a:r>
            <a:endParaRPr lang="en-US" sz="17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1170446" y="796958"/>
            <a:ext cx="4833938" cy="358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00"/>
              </a:lnSpc>
            </a:pPr>
            <a:endParaRPr lang="en-US" sz="28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170446" y="1293269"/>
            <a:ext cx="8141256" cy="4581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Verifying the signal's ability to diffract around or penetrate obstacles, determining if direct Line-of-Sight (LOS) is mandatory for effective communication.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331538" y="1989011"/>
            <a:ext cx="15240" cy="3211116"/>
          </a:xfrm>
          <a:prstGeom prst="roundRect">
            <a:avLst>
              <a:gd name="adj" fmla="val 394810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75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477449" y="2142483"/>
            <a:ext cx="429697" cy="15240"/>
          </a:xfrm>
          <a:prstGeom prst="roundRect">
            <a:avLst>
              <a:gd name="adj" fmla="val 394810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75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1170387" y="1989011"/>
            <a:ext cx="322302" cy="322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 sz="175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224084" y="2015800"/>
            <a:ext cx="214789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1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2047818" y="2038184"/>
            <a:ext cx="1790700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Step 1: Baseline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2047818" y="2347866"/>
            <a:ext cx="7263884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Establish a stable connection between devices at a distance of 2 metres.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1477449" y="3016878"/>
            <a:ext cx="429697" cy="15240"/>
          </a:xfrm>
          <a:prstGeom prst="roundRect">
            <a:avLst>
              <a:gd name="adj" fmla="val 394810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75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1170387" y="2863406"/>
            <a:ext cx="322302" cy="322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 sz="175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224084" y="2890195"/>
            <a:ext cx="214789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2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2047818" y="2912579"/>
            <a:ext cx="2066330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Step 2: Level 1 Obstacle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2047818" y="3222261"/>
            <a:ext cx="7263884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Introduce a sheet of paper directly between the speaker and microphone.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1477449" y="3891273"/>
            <a:ext cx="429697" cy="15240"/>
          </a:xfrm>
          <a:prstGeom prst="roundRect">
            <a:avLst>
              <a:gd name="adj" fmla="val 394810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75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Shape 16"/>
          <p:cNvSpPr/>
          <p:nvPr/>
        </p:nvSpPr>
        <p:spPr>
          <a:xfrm>
            <a:off x="1170387" y="3737801"/>
            <a:ext cx="322302" cy="322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 sz="175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1224084" y="3764590"/>
            <a:ext cx="214789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3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2047818" y="3786974"/>
            <a:ext cx="210466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Step 3: Level 2 Obstacle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2047818" y="4096656"/>
            <a:ext cx="7263884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Introduce a human body as an obstacle.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Shape 20"/>
          <p:cNvSpPr/>
          <p:nvPr/>
        </p:nvSpPr>
        <p:spPr>
          <a:xfrm>
            <a:off x="1477449" y="4765668"/>
            <a:ext cx="429697" cy="15240"/>
          </a:xfrm>
          <a:prstGeom prst="roundRect">
            <a:avLst>
              <a:gd name="adj" fmla="val 394810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75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Shape 21"/>
          <p:cNvSpPr/>
          <p:nvPr/>
        </p:nvSpPr>
        <p:spPr>
          <a:xfrm>
            <a:off x="1170387" y="4612196"/>
            <a:ext cx="322302" cy="322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 sz="175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Text 22"/>
          <p:cNvSpPr/>
          <p:nvPr/>
        </p:nvSpPr>
        <p:spPr>
          <a:xfrm>
            <a:off x="1224084" y="4638985"/>
            <a:ext cx="214789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4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 23"/>
          <p:cNvSpPr/>
          <p:nvPr/>
        </p:nvSpPr>
        <p:spPr>
          <a:xfrm>
            <a:off x="2047818" y="4661369"/>
            <a:ext cx="2113002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Step 4: Level 3 Obstacle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7" name="Text 24"/>
          <p:cNvSpPr/>
          <p:nvPr/>
        </p:nvSpPr>
        <p:spPr>
          <a:xfrm>
            <a:off x="2047818" y="4971051"/>
            <a:ext cx="7263884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Introduce a solid wooden door or wall.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8" name="Text 25"/>
          <p:cNvSpPr/>
          <p:nvPr/>
        </p:nvSpPr>
        <p:spPr>
          <a:xfrm>
            <a:off x="1385235" y="5576007"/>
            <a:ext cx="196107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Success Criteria: Pass</a:t>
            </a:r>
            <a:endParaRPr lang="en-US" sz="175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29" name="Text 26"/>
          <p:cNvSpPr/>
          <p:nvPr/>
        </p:nvSpPr>
        <p:spPr>
          <a:xfrm>
            <a:off x="1385235" y="6014634"/>
            <a:ext cx="7926467" cy="4581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anose="020F0502020204030203" pitchFamily="34" charset="0"/>
                <a:ea typeface="Inter" pitchFamily="34" charset="-122"/>
                <a:cs typeface="Lato" panose="020F0502020204030203" pitchFamily="34" charset="0"/>
              </a:rPr>
              <a:t>The system must accurately report signal loss or checksum failure when the signal is blocked. It must not crash or display random garbage data.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" name="Shape 27"/>
          <p:cNvSpPr/>
          <p:nvPr/>
        </p:nvSpPr>
        <p:spPr>
          <a:xfrm>
            <a:off x="1170446" y="5361219"/>
            <a:ext cx="15240" cy="1272659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n-US" sz="175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כותרת 4">
            <a:extLst>
              <a:ext uri="{FF2B5EF4-FFF2-40B4-BE49-F238E27FC236}">
                <a16:creationId xmlns:a16="http://schemas.microsoft.com/office/drawing/2014/main" id="{B7653757-F541-2BE8-FD1D-DC0CCDFB2ADE}"/>
              </a:ext>
            </a:extLst>
          </p:cNvPr>
          <p:cNvSpPr txBox="1">
            <a:spLocks/>
          </p:cNvSpPr>
          <p:nvPr/>
        </p:nvSpPr>
        <p:spPr>
          <a:xfrm>
            <a:off x="1205406" y="413947"/>
            <a:ext cx="13866151" cy="88537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Field Testing: Wall/Barrier Penetration Test</a:t>
            </a:r>
            <a:endParaRPr lang="en-US" sz="44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DEC02-33F6-377F-9BE7-39E2DACD7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33387114-70E0-8396-289A-BCC7CDD147AF}"/>
              </a:ext>
            </a:extLst>
          </p:cNvPr>
          <p:cNvSpPr/>
          <p:nvPr/>
        </p:nvSpPr>
        <p:spPr>
          <a:xfrm>
            <a:off x="1182547" y="1479713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Shape 8">
            <a:extLst>
              <a:ext uri="{FF2B5EF4-FFF2-40B4-BE49-F238E27FC236}">
                <a16:creationId xmlns:a16="http://schemas.microsoft.com/office/drawing/2014/main" id="{45897EDB-6CDE-C9EC-49B7-4A282BE276EC}"/>
              </a:ext>
            </a:extLst>
          </p:cNvPr>
          <p:cNvSpPr/>
          <p:nvPr/>
        </p:nvSpPr>
        <p:spPr>
          <a:xfrm>
            <a:off x="1182547" y="3235192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Shape 13">
            <a:extLst>
              <a:ext uri="{FF2B5EF4-FFF2-40B4-BE49-F238E27FC236}">
                <a16:creationId xmlns:a16="http://schemas.microsoft.com/office/drawing/2014/main" id="{113A14A0-C51F-EE36-FB21-B1D545E2806F}"/>
              </a:ext>
            </a:extLst>
          </p:cNvPr>
          <p:cNvSpPr/>
          <p:nvPr/>
        </p:nvSpPr>
        <p:spPr>
          <a:xfrm>
            <a:off x="1182547" y="4945384"/>
            <a:ext cx="11816122" cy="1531144"/>
          </a:xfrm>
          <a:prstGeom prst="roundRect">
            <a:avLst>
              <a:gd name="adj" fmla="val 553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A0ABB35B-C12D-E898-87B1-CC66D4440509}"/>
              </a:ext>
            </a:extLst>
          </p:cNvPr>
          <p:cNvSpPr/>
          <p:nvPr/>
        </p:nvSpPr>
        <p:spPr>
          <a:xfrm>
            <a:off x="1182547" y="744737"/>
            <a:ext cx="7302460" cy="504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3800"/>
              </a:lnSpc>
            </a:pPr>
            <a:endParaRPr lang="en-US" sz="2800" b="1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9D1B3D84-D430-38A0-19D1-1FFACBDD09D4}"/>
              </a:ext>
            </a:extLst>
          </p:cNvPr>
          <p:cNvSpPr/>
          <p:nvPr/>
        </p:nvSpPr>
        <p:spPr>
          <a:xfrm>
            <a:off x="2214223" y="1671639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Objective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CE14C6AE-EDB6-A1B8-D4DD-96166C627B16}"/>
              </a:ext>
            </a:extLst>
          </p:cNvPr>
          <p:cNvSpPr/>
          <p:nvPr/>
        </p:nvSpPr>
        <p:spPr>
          <a:xfrm>
            <a:off x="2214222" y="2107884"/>
            <a:ext cx="9712391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150"/>
              </a:lnSpc>
            </a:pPr>
            <a:r>
              <a:rPr lang="en-US" dirty="0"/>
              <a:t>Ensure the application does not crash or overheat during continuous operation.</a:t>
            </a:r>
            <a:endParaRPr lang="en-US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FB9FBF08-87F5-E2FF-96B6-7A034A63BF10}"/>
              </a:ext>
            </a:extLst>
          </p:cNvPr>
          <p:cNvSpPr/>
          <p:nvPr/>
        </p:nvSpPr>
        <p:spPr>
          <a:xfrm>
            <a:off x="2214223" y="3404474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Procedure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54E731FF-7A28-0555-480F-CFDC5F5E7042}"/>
              </a:ext>
            </a:extLst>
          </p:cNvPr>
          <p:cNvSpPr/>
          <p:nvPr/>
        </p:nvSpPr>
        <p:spPr>
          <a:xfrm>
            <a:off x="2214223" y="3822386"/>
            <a:ext cx="10059232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150"/>
              </a:lnSpc>
            </a:pPr>
            <a:r>
              <a:rPr lang="en-US" dirty="0"/>
              <a:t>Run a continuous transmission loop for a minimum duration of 10 minutes.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E2DCDDCE-9CB3-A292-D711-7F559F9CF783}"/>
              </a:ext>
            </a:extLst>
          </p:cNvPr>
          <p:cNvSpPr/>
          <p:nvPr/>
        </p:nvSpPr>
        <p:spPr>
          <a:xfrm>
            <a:off x="2214223" y="5137310"/>
            <a:ext cx="2522339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Success Criteria</a:t>
            </a:r>
            <a:endParaRPr lang="en-US" sz="19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F2614974-D95A-044D-6305-8CF451EC2136}"/>
              </a:ext>
            </a:extLst>
          </p:cNvPr>
          <p:cNvSpPr/>
          <p:nvPr/>
        </p:nvSpPr>
        <p:spPr>
          <a:xfrm>
            <a:off x="2214223" y="5573555"/>
            <a:ext cx="9594149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150"/>
              </a:lnSpc>
            </a:pPr>
            <a:r>
              <a:rPr lang="en-US" dirty="0"/>
              <a:t>The application must remain stable throughout the test, with no "Application Not Responding" errors or unexpected terminations. </a:t>
            </a:r>
            <a:endParaRPr lang="en-US" sz="17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10573022-0617-D394-B952-E94F39EFCE67}"/>
              </a:ext>
            </a:extLst>
          </p:cNvPr>
          <p:cNvSpPr/>
          <p:nvPr/>
        </p:nvSpPr>
        <p:spPr>
          <a:xfrm>
            <a:off x="1205407" y="1502573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3D6F89C3-DF19-4463-2323-CD999B5F7966}"/>
              </a:ext>
            </a:extLst>
          </p:cNvPr>
          <p:cNvSpPr/>
          <p:nvPr/>
        </p:nvSpPr>
        <p:spPr>
          <a:xfrm>
            <a:off x="1453771" y="2056095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1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Shape 9">
            <a:extLst>
              <a:ext uri="{FF2B5EF4-FFF2-40B4-BE49-F238E27FC236}">
                <a16:creationId xmlns:a16="http://schemas.microsoft.com/office/drawing/2014/main" id="{F8720571-C9F6-E837-7D5C-02711F791F59}"/>
              </a:ext>
            </a:extLst>
          </p:cNvPr>
          <p:cNvSpPr/>
          <p:nvPr/>
        </p:nvSpPr>
        <p:spPr>
          <a:xfrm>
            <a:off x="1205407" y="3235409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F4165F6B-59E7-FE87-159E-0AA9DF0CD7F8}"/>
              </a:ext>
            </a:extLst>
          </p:cNvPr>
          <p:cNvSpPr/>
          <p:nvPr/>
        </p:nvSpPr>
        <p:spPr>
          <a:xfrm>
            <a:off x="1453771" y="3788930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2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Shape 14">
            <a:extLst>
              <a:ext uri="{FF2B5EF4-FFF2-40B4-BE49-F238E27FC236}">
                <a16:creationId xmlns:a16="http://schemas.microsoft.com/office/drawing/2014/main" id="{136CD5FF-A266-7B38-39B3-3D8B702046D2}"/>
              </a:ext>
            </a:extLst>
          </p:cNvPr>
          <p:cNvSpPr/>
          <p:nvPr/>
        </p:nvSpPr>
        <p:spPr>
          <a:xfrm>
            <a:off x="1205407" y="4968244"/>
            <a:ext cx="807125" cy="1485424"/>
          </a:xfrm>
          <a:prstGeom prst="roundRect">
            <a:avLst>
              <a:gd name="adj" fmla="val 7102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 15">
            <a:extLst>
              <a:ext uri="{FF2B5EF4-FFF2-40B4-BE49-F238E27FC236}">
                <a16:creationId xmlns:a16="http://schemas.microsoft.com/office/drawing/2014/main" id="{334FD855-6FFB-CA88-E802-337970A84F4A}"/>
              </a:ext>
            </a:extLst>
          </p:cNvPr>
          <p:cNvSpPr/>
          <p:nvPr/>
        </p:nvSpPr>
        <p:spPr>
          <a:xfrm>
            <a:off x="1453771" y="5521766"/>
            <a:ext cx="302657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Lato" panose="020F0502020204030203" pitchFamily="34" charset="0"/>
                <a:ea typeface="Inter Bold" pitchFamily="34" charset="-122"/>
                <a:cs typeface="Lato" panose="020F0502020204030203" pitchFamily="34" charset="0"/>
              </a:rPr>
              <a:t>3</a:t>
            </a:r>
            <a:endParaRPr lang="en-US" sz="235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כותרת 4">
            <a:extLst>
              <a:ext uri="{FF2B5EF4-FFF2-40B4-BE49-F238E27FC236}">
                <a16:creationId xmlns:a16="http://schemas.microsoft.com/office/drawing/2014/main" id="{C1659ACD-23C9-246E-F974-C02E31C5A853}"/>
              </a:ext>
            </a:extLst>
          </p:cNvPr>
          <p:cNvSpPr txBox="1">
            <a:spLocks/>
          </p:cNvSpPr>
          <p:nvPr/>
        </p:nvSpPr>
        <p:spPr>
          <a:xfrm>
            <a:off x="1205406" y="413947"/>
            <a:ext cx="13866151" cy="88537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Field Testing: </a:t>
            </a:r>
            <a: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  <a:t>Battery and Thermal Stability</a:t>
            </a:r>
            <a:br>
              <a:rPr lang="en-US" sz="44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lasio" panose="020B0604020202020204" charset="0"/>
                <a:cs typeface="Gelasio" panose="020B0604020202020204" charset="0"/>
              </a:rPr>
            </a:br>
            <a:endParaRPr lang="en-US" sz="44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6975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93790" y="2697123"/>
            <a:ext cx="130428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000000"/>
                </a:solidFill>
                <a:latin typeface="Gelasio" panose="020B0604020202020204" charset="0"/>
                <a:ea typeface="Inter Bold" pitchFamily="34" charset="-122"/>
                <a:cs typeface="Gelasio" panose="020B0604020202020204" charset="0"/>
              </a:rPr>
              <a:t>Thank You for Listening!</a:t>
            </a:r>
            <a:endParaRPr lang="en-US" sz="8900" dirty="0">
              <a:latin typeface="Gelasio" panose="020B0604020202020204" charset="0"/>
              <a:cs typeface="Gelasio" panose="020B0604020202020204" charset="0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630" y="463748"/>
            <a:ext cx="14039386" cy="1053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Sequence Diagram: CSMA/CA Protocol with RTS/CTS Handshake Sequence</a:t>
            </a:r>
            <a:endParaRPr lang="en-US" sz="4450" dirty="0"/>
          </a:p>
        </p:txBody>
      </p:sp>
      <p:pic>
        <p:nvPicPr>
          <p:cNvPr id="4" name="תמונה 3" descr="תמונה שמכילה טקסט, צילום מסך, קו, תרשים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7E8E7C3A-5982-51A4-5A59-237F1678C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630" y="1517689"/>
            <a:ext cx="13847626" cy="7860616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643" y="603052"/>
            <a:ext cx="13097113" cy="1369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Activity Diagram: CSMA/CA Protocol with RTS/CTS Handshake</a:t>
            </a:r>
            <a:endParaRPr lang="en-US" sz="4300" dirty="0"/>
          </a:p>
        </p:txBody>
      </p:sp>
      <p:pic>
        <p:nvPicPr>
          <p:cNvPr id="5" name="Picture 4" descr="A diagram of a diagram&#10;&#10;AI-generated content may be incorrect.">
            <a:extLst>
              <a:ext uri="{FF2B5EF4-FFF2-40B4-BE49-F238E27FC236}">
                <a16:creationId xmlns:a16="http://schemas.microsoft.com/office/drawing/2014/main" id="{BCBD0F0E-BD6A-7D6F-74D4-8C1764B24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81" y="2217058"/>
            <a:ext cx="14025880" cy="5679474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2595" y="395288"/>
            <a:ext cx="11434481" cy="895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Sequence Diagram – Data Transmission and Frame Verification Protocol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2783205" y="7604998"/>
            <a:ext cx="9063871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  <p:pic>
        <p:nvPicPr>
          <p:cNvPr id="5" name="תמונה 4" descr="תמונה שמכילה טקסט, צילום מסך, תרשים, קו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BD1E6DB9-1CDD-5DD8-9733-9C1CA32BD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923" y="1377388"/>
            <a:ext cx="12860433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80837" y="550783"/>
            <a:ext cx="12668726" cy="1251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Activity Diagram: Data Framing and Physical Layer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980837" y="7360682"/>
            <a:ext cx="12668726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5" name="תמונה 4" descr="תמונה שמכילה טקסט, קו, תרשים, צילום מסך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BE6E6F1-3100-5CA9-9B06-936393360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46007"/>
            <a:ext cx="14630400" cy="59284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89" y="790636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rtl="0">
              <a:lnSpc>
                <a:spcPts val="2850"/>
              </a:lnSpc>
              <a:buSzPct val="100000"/>
            </a:pPr>
            <a:r>
              <a:rPr lang="en-US" sz="4450" b="1" dirty="0">
                <a:solidFill>
                  <a:srgbClr val="272525"/>
                </a:solidFill>
                <a:latin typeface="Gelasio" panose="020B0604020202020204" charset="0"/>
                <a:ea typeface="Lato" pitchFamily="34" charset="-122"/>
                <a:cs typeface="Gelasio" panose="020B0604020202020204" charset="0"/>
              </a:rPr>
              <a:t>Why Is The Project Not Trivial? </a:t>
            </a:r>
            <a:endParaRPr lang="en-US" sz="4450" b="1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952189" y="270405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From PoC to Network Layer: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Transitioning from a basic one-to-one physical link to a robust, scalable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many-to-many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communication protocol.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952189" y="350916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Cross-Platform Interoperability: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Achieving seamless data exchange between heterogeneous mobile operating systems (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Android vs. IOS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) with unique audio chipsets and hardware constraints.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952189" y="431426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Physical and Algorithmic Constraints: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Managing severe acoustic challenges like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Multipath Propagation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(echoes) and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Self-Interference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on non-real-time mobile hardware.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21257" y="583287"/>
            <a:ext cx="5542359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 Objectives: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1662708" y="1856542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Bridging the Gap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662708" y="2336006"/>
            <a:ext cx="12191762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From basic acoustic links to a robust, scalable, and secure network layer.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1995249" y="3408402"/>
            <a:ext cx="3366016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Secure Multi-User Network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995249" y="3887867"/>
            <a:ext cx="11859220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Establish a secure, multi-user ultrasonic network for non-RF applications.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2327791" y="4960263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Advanced Arbitration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2327791" y="5439728"/>
            <a:ext cx="11526679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CSMA/CA for sophisticated channel arbitration.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2660333" y="6512123"/>
            <a:ext cx="3606046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Cross-Platform Compatibility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2660333" y="6991588"/>
            <a:ext cx="11194137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Ensure seamless operation between Android and IOS devices.</a:t>
            </a:r>
            <a:endParaRPr lang="en-US" sz="1700" dirty="0"/>
          </a:p>
        </p:txBody>
      </p:sp>
      <p:sp>
        <p:nvSpPr>
          <p:cNvPr id="15" name="חץ: למטה 14">
            <a:extLst>
              <a:ext uri="{FF2B5EF4-FFF2-40B4-BE49-F238E27FC236}">
                <a16:creationId xmlns:a16="http://schemas.microsoft.com/office/drawing/2014/main" id="{4EA5D4B7-5AEB-9F00-3E80-339C1A26614B}"/>
              </a:ext>
            </a:extLst>
          </p:cNvPr>
          <p:cNvSpPr/>
          <p:nvPr/>
        </p:nvSpPr>
        <p:spPr>
          <a:xfrm>
            <a:off x="712582" y="1634847"/>
            <a:ext cx="791779" cy="1321187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חץ: למטה 15">
            <a:extLst>
              <a:ext uri="{FF2B5EF4-FFF2-40B4-BE49-F238E27FC236}">
                <a16:creationId xmlns:a16="http://schemas.microsoft.com/office/drawing/2014/main" id="{92F4E338-4CE3-2F27-DCAC-68E2D3AB4D6F}"/>
              </a:ext>
            </a:extLst>
          </p:cNvPr>
          <p:cNvSpPr/>
          <p:nvPr/>
        </p:nvSpPr>
        <p:spPr>
          <a:xfrm>
            <a:off x="1045123" y="3186708"/>
            <a:ext cx="791779" cy="1321187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חץ: למטה 16">
            <a:extLst>
              <a:ext uri="{FF2B5EF4-FFF2-40B4-BE49-F238E27FC236}">
                <a16:creationId xmlns:a16="http://schemas.microsoft.com/office/drawing/2014/main" id="{76812542-FEC6-08A5-7DFF-14F12B40EA9A}"/>
              </a:ext>
            </a:extLst>
          </p:cNvPr>
          <p:cNvSpPr/>
          <p:nvPr/>
        </p:nvSpPr>
        <p:spPr>
          <a:xfrm>
            <a:off x="1377665" y="4764811"/>
            <a:ext cx="791779" cy="1321187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חץ: למטה 17">
            <a:extLst>
              <a:ext uri="{FF2B5EF4-FFF2-40B4-BE49-F238E27FC236}">
                <a16:creationId xmlns:a16="http://schemas.microsoft.com/office/drawing/2014/main" id="{6C9EA8BF-8460-91E3-3EE0-DB6782C9C779}"/>
              </a:ext>
            </a:extLst>
          </p:cNvPr>
          <p:cNvSpPr/>
          <p:nvPr/>
        </p:nvSpPr>
        <p:spPr>
          <a:xfrm>
            <a:off x="1710206" y="6316673"/>
            <a:ext cx="791779" cy="1321187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39308" y="766298"/>
            <a:ext cx="11728838" cy="942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370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Algorithmic Challenges And Solutions: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950098" y="2061537"/>
            <a:ext cx="954095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1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Mitigating Acoustic Interference and Noise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950098" y="2481572"/>
            <a:ext cx="9540954" cy="482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Challenge: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Indoor environments suffer from severe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Multipath Propagation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where sound echoes overlap and cause Inter-Symbol Interference (ISI).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950098" y="3632121"/>
            <a:ext cx="9540954" cy="482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Implementing a conservative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0.5ms bit duration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to allow signal echoes to decay and utilizing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Frequency-Shift Keying (FSK)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robust signal modulation.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950098" y="5043695"/>
            <a:ext cx="954095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1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Decentralized Channel Arbitration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950098" y="5495554"/>
            <a:ext cx="954095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190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Challenge: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Managing many-to-many communication without a central server or global clock.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50098" y="5916592"/>
            <a:ext cx="954095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Developing a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CSMA/CA-based protocol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using unique,</a:t>
            </a:r>
            <a:b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</a:b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prime-number-based backoff timers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to minimize collision probability.</a:t>
            </a:r>
            <a:endParaRPr 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39309" y="785575"/>
            <a:ext cx="11728838" cy="942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 rtl="0">
              <a:lnSpc>
                <a:spcPts val="370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Algorithmic Challenges And Solutions</a:t>
            </a: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  <a:sym typeface="Wingdings" panose="05000000000000000000" pitchFamily="2" charset="2"/>
              </a:rPr>
              <a:t>: (</a:t>
            </a:r>
            <a:r>
              <a:rPr lang="en-US" sz="4450" b="1" dirty="0" err="1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  <a:sym typeface="Wingdings" panose="05000000000000000000" pitchFamily="2" charset="2"/>
              </a:rPr>
              <a:t>cnt</a:t>
            </a: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  <a:sym typeface="Wingdings" panose="05000000000000000000" pitchFamily="2" charset="2"/>
              </a:rPr>
              <a:t>.)</a:t>
            </a:r>
            <a:endParaRPr lang="en-US" sz="4450" b="1" dirty="0"/>
          </a:p>
        </p:txBody>
      </p:sp>
      <p:sp>
        <p:nvSpPr>
          <p:cNvPr id="9" name="Text 7"/>
          <p:cNvSpPr/>
          <p:nvPr/>
        </p:nvSpPr>
        <p:spPr>
          <a:xfrm>
            <a:off x="1039309" y="2071151"/>
            <a:ext cx="954095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1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Overcoming the Hidden Node Problem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039309" y="2482155"/>
            <a:ext cx="954095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Challenge: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Undetectable collisions occurring when two transmitters,</a:t>
            </a:r>
            <a:b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</a:b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out of range of each other, simultaneously signal a central receiver.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1039309" y="3261910"/>
            <a:ext cx="9540954" cy="601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60000" indent="-360000" algn="l" rtl="0"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Utilizing a synchronized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RTS/CTS (Request to Send / Clear to Send) handshake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b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</a:b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 logically reserve the medium at the receiver's end.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1039309" y="4386046"/>
            <a:ext cx="954095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1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Ensuring Data Integrity in Noisy Channels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1039309" y="4846690"/>
            <a:ext cx="9540954" cy="460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190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Challenge: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Environmental noise can easily flip bits in a bit frame.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1039309" y="5149759"/>
            <a:ext cx="9540954" cy="460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Solution: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Implementing a robust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8-bit CRC checksum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and an </a:t>
            </a:r>
            <a:b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</a:b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ACK/NACK feedback loop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to verify and retransmit corrupted packets.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1039309" y="5551779"/>
            <a:ext cx="954095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1900"/>
              </a:lnSpc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8032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1084" y="590907"/>
            <a:ext cx="58683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Building on Prior Work: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793790" y="18361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project advances previous research in ultrasonic data transfer.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794397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93790" y="2763917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657540" y="245423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3861614" y="2624376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51084" y="33613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Foundational PoC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51084" y="3851791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Previous teams established a one-to-one ultrasonic communication channel between two Android devices.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8548" y="2794397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7428548" y="2763917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10292298" y="245423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496371" y="2624376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7685842" y="33613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Physical Layer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85842" y="3851791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Utilized Frequency-Shift Keying (FSK) for acoustic data transfer.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401866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793790" y="5371386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3657540" y="506170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3861614" y="523184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1051084" y="5968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Frequency Selection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1051084" y="6459260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Determined 18-20 kHz as optimal for inaudible mobile communication.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428548" y="5401866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7428548" y="5371386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10292298" y="506170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10496371" y="523184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7685842" y="5968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Processing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7685842" y="6459260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Implemented Fast Fourier Transform (FFT) for decoding binary data.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48571" y="629458"/>
            <a:ext cx="6366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Hardware Equipment:</a:t>
            </a:r>
            <a:endParaRPr lang="en-US" sz="4800" b="1" dirty="0"/>
          </a:p>
        </p:txBody>
      </p:sp>
      <p:sp>
        <p:nvSpPr>
          <p:cNvPr id="3" name="Text 1"/>
          <p:cNvSpPr/>
          <p:nvPr/>
        </p:nvSpPr>
        <p:spPr>
          <a:xfrm>
            <a:off x="793790" y="18298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Heterogeneous Mobile Nodes (Receivers/Transmitters):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93790" y="24479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 require at least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three concurrent devices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to validate </a:t>
            </a:r>
            <a:b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</a:b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many-to-many network topology and collision avoidance.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93790" y="3337817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Testing must include a variety of models—specifically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two Android devices and one iPhone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—to account for different audio chipsets and microphone placements.</a:t>
            </a:r>
            <a:endParaRPr lang="en-US" sz="2400" dirty="0"/>
          </a:p>
          <a:p>
            <a:pPr marL="0" indent="0" algn="l" rtl="0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Cross-Platform Development and Compilation: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93790" y="450582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Apple Mac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is an essential requirement for utilizing the IOS development environment and compiling code for the iPhone Operating System.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793790" y="5310921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 rtl="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Development relies on standard Android and IOS APIs, specifically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AudioTrack/AudioRecord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Android and </a:t>
            </a:r>
            <a:r>
              <a:rPr lang="en-US" sz="24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AVAudioEngine</a:t>
            </a: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IOS.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2536</Words>
  <Application>Microsoft Office PowerPoint</Application>
  <PresentationFormat>Custom</PresentationFormat>
  <Paragraphs>340</Paragraphs>
  <Slides>36</Slides>
  <Notes>36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Consolas</vt:lpstr>
      <vt:lpstr>Arial</vt:lpstr>
      <vt:lpstr>Calibri</vt:lpstr>
      <vt:lpstr>Aptos</vt:lpstr>
      <vt:lpstr>Gelasio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Unit Testing: Bit Packing &amp; Fragmentation Logic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Yoni Grinberg</dc:creator>
  <cp:lastModifiedBy>יוני גרינברג</cp:lastModifiedBy>
  <cp:revision>35</cp:revision>
  <dcterms:created xsi:type="dcterms:W3CDTF">2026-01-14T19:53:47Z</dcterms:created>
  <dcterms:modified xsi:type="dcterms:W3CDTF">2026-01-26T08:13:23Z</dcterms:modified>
</cp:coreProperties>
</file>